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9"/>
  </p:notesMasterIdLst>
  <p:sldIdLst>
    <p:sldId id="624" r:id="rId2"/>
    <p:sldId id="683" r:id="rId3"/>
    <p:sldId id="1963" r:id="rId4"/>
    <p:sldId id="1869" r:id="rId5"/>
    <p:sldId id="1964" r:id="rId6"/>
    <p:sldId id="1965" r:id="rId7"/>
    <p:sldId id="1966" r:id="rId8"/>
    <p:sldId id="1967" r:id="rId9"/>
    <p:sldId id="1968" r:id="rId10"/>
    <p:sldId id="1969" r:id="rId11"/>
    <p:sldId id="1970" r:id="rId12"/>
    <p:sldId id="1834" r:id="rId13"/>
    <p:sldId id="1957" r:id="rId14"/>
    <p:sldId id="1950" r:id="rId15"/>
    <p:sldId id="1951" r:id="rId16"/>
    <p:sldId id="1952" r:id="rId17"/>
    <p:sldId id="1953" r:id="rId18"/>
    <p:sldId id="1955" r:id="rId19"/>
    <p:sldId id="1959" r:id="rId20"/>
    <p:sldId id="1960" r:id="rId21"/>
    <p:sldId id="1924" r:id="rId22"/>
    <p:sldId id="1925" r:id="rId23"/>
    <p:sldId id="1929" r:id="rId24"/>
    <p:sldId id="1935" r:id="rId25"/>
    <p:sldId id="1938" r:id="rId26"/>
    <p:sldId id="1936" r:id="rId27"/>
    <p:sldId id="1937" r:id="rId28"/>
    <p:sldId id="1928" r:id="rId29"/>
    <p:sldId id="1931" r:id="rId30"/>
    <p:sldId id="1930" r:id="rId31"/>
    <p:sldId id="1932" r:id="rId32"/>
    <p:sldId id="1927" r:id="rId33"/>
    <p:sldId id="1933" r:id="rId34"/>
    <p:sldId id="1934" r:id="rId35"/>
    <p:sldId id="1961" r:id="rId36"/>
    <p:sldId id="1962" r:id="rId37"/>
    <p:sldId id="1942" r:id="rId38"/>
    <p:sldId id="1939" r:id="rId39"/>
    <p:sldId id="1940" r:id="rId40"/>
    <p:sldId id="1943" r:id="rId41"/>
    <p:sldId id="1944" r:id="rId42"/>
    <p:sldId id="1945" r:id="rId43"/>
    <p:sldId id="1946" r:id="rId44"/>
    <p:sldId id="1947" r:id="rId45"/>
    <p:sldId id="1948" r:id="rId46"/>
    <p:sldId id="1949" r:id="rId47"/>
    <p:sldId id="1923" r:id="rId48"/>
  </p:sldIdLst>
  <p:sldSz cx="9144000" cy="6858000" type="screen4x3"/>
  <p:notesSz cx="6864350" cy="99964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48" userDrawn="1">
          <p15:clr>
            <a:srgbClr val="A4A3A4"/>
          </p15:clr>
        </p15:guide>
        <p15:guide id="2" pos="216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D0D8E8"/>
    <a:srgbClr val="D19D02"/>
    <a:srgbClr val="0070C0"/>
    <a:srgbClr val="000099"/>
    <a:srgbClr val="EAEDF4"/>
    <a:srgbClr val="FF00FF"/>
    <a:srgbClr val="FFFF3F"/>
    <a:srgbClr val="0000CC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10" autoAdjust="0"/>
    <p:restoredTop sz="95214" autoAdjust="0"/>
  </p:normalViewPr>
  <p:slideViewPr>
    <p:cSldViewPr>
      <p:cViewPr varScale="1">
        <p:scale>
          <a:sx n="68" d="100"/>
          <a:sy n="68" d="100"/>
        </p:scale>
        <p:origin x="1085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54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100" d="100"/>
          <a:sy n="100" d="100"/>
        </p:scale>
        <p:origin x="-2946" y="-108"/>
      </p:cViewPr>
      <p:guideLst>
        <p:guide orient="horz" pos="3148"/>
        <p:guide pos="216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4552" cy="499825"/>
          </a:xfrm>
          <a:prstGeom prst="rect">
            <a:avLst/>
          </a:prstGeom>
        </p:spPr>
        <p:txBody>
          <a:bodyPr vert="horz" lIns="96317" tIns="48158" rIns="96317" bIns="4815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8209" y="3"/>
            <a:ext cx="2974552" cy="499825"/>
          </a:xfrm>
          <a:prstGeom prst="rect">
            <a:avLst/>
          </a:prstGeom>
        </p:spPr>
        <p:txBody>
          <a:bodyPr vert="horz" lIns="96317" tIns="48158" rIns="96317" bIns="48158" rtlCol="0"/>
          <a:lstStyle>
            <a:lvl1pPr algn="r">
              <a:defRPr sz="1300"/>
            </a:lvl1pPr>
          </a:lstStyle>
          <a:p>
            <a:fld id="{91F7E485-CF4B-49E5-80CC-25C6F0E7F36F}" type="datetimeFigureOut">
              <a:rPr lang="ko-KR" altLang="en-US" smtClean="0"/>
              <a:t>2020-08-25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3450" y="749300"/>
            <a:ext cx="4997450" cy="3749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17" tIns="48158" rIns="96317" bIns="4815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435" y="4748332"/>
            <a:ext cx="5491480" cy="4498420"/>
          </a:xfrm>
          <a:prstGeom prst="rect">
            <a:avLst/>
          </a:prstGeom>
        </p:spPr>
        <p:txBody>
          <a:bodyPr vert="horz" lIns="96317" tIns="48158" rIns="96317" bIns="48158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4932"/>
            <a:ext cx="2974552" cy="499825"/>
          </a:xfrm>
          <a:prstGeom prst="rect">
            <a:avLst/>
          </a:prstGeom>
        </p:spPr>
        <p:txBody>
          <a:bodyPr vert="horz" lIns="96317" tIns="48158" rIns="96317" bIns="4815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8209" y="9494932"/>
            <a:ext cx="2974552" cy="499825"/>
          </a:xfrm>
          <a:prstGeom prst="rect">
            <a:avLst/>
          </a:prstGeom>
        </p:spPr>
        <p:txBody>
          <a:bodyPr vert="horz" lIns="96317" tIns="48158" rIns="96317" bIns="48158" rtlCol="0" anchor="b"/>
          <a:lstStyle>
            <a:lvl1pPr algn="r">
              <a:defRPr sz="1300"/>
            </a:lvl1pPr>
          </a:lstStyle>
          <a:p>
            <a:fld id="{487C817A-F9D8-4614-B4EE-4254C2204B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054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key.kr/product-detail/ko/u-blox-america-inc/NINA-B306-00B-00/672-NINA-B306-00B-00CT-ND/10257713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u-blox.com/en/product/nina-b3-series-open-cpu" TargetMode="External"/><Relationship Id="rId4" Type="http://schemas.openxmlformats.org/officeDocument/2006/relationships/hyperlink" Target="http://www.digitaltoday.co.kr/news/articleView.html?idxno=106083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 txBox="1">
            <a:spLocks noGrp="1" noChangeArrowheads="1"/>
          </p:cNvSpPr>
          <p:nvPr/>
        </p:nvSpPr>
        <p:spPr bwMode="auto">
          <a:xfrm>
            <a:off x="3887681" y="9494677"/>
            <a:ext cx="2975576" cy="500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634" tIns="45818" rIns="91634" bIns="45818" anchor="b"/>
          <a:lstStyle/>
          <a:p>
            <a:pPr algn="r" defTabSz="915440"/>
            <a:fld id="{69E4C955-43B7-4B8B-BC79-CE5F3AF0EF02}" type="slidenum">
              <a:rPr lang="en-US" altLang="ko-KR" sz="1200">
                <a:solidFill>
                  <a:prstClr val="black"/>
                </a:solidFill>
              </a:rPr>
              <a:pPr algn="r" defTabSz="915440"/>
              <a:t>1</a:t>
            </a:fld>
            <a:endParaRPr lang="en-US" altLang="ko-KR" sz="1200" dirty="0">
              <a:solidFill>
                <a:prstClr val="black"/>
              </a:solidFill>
            </a:endParaRPr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35038" y="749300"/>
            <a:ext cx="4997450" cy="37496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8194" y="4750659"/>
            <a:ext cx="5487966" cy="4496430"/>
          </a:xfrm>
          <a:noFill/>
        </p:spPr>
        <p:txBody>
          <a:bodyPr wrap="square" lIns="91634" tIns="45818" rIns="91634" bIns="45818" numCol="1" anchor="t" anchorCtr="0" compatLnSpc="1">
            <a:prstTxWarp prst="textNoShape">
              <a:avLst/>
            </a:prstTxWarp>
          </a:bodyPr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9234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560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 txBox="1">
            <a:spLocks noGrp="1" noChangeArrowheads="1"/>
          </p:cNvSpPr>
          <p:nvPr/>
        </p:nvSpPr>
        <p:spPr bwMode="auto">
          <a:xfrm>
            <a:off x="3887681" y="9494677"/>
            <a:ext cx="2975576" cy="500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634" tIns="45818" rIns="91634" bIns="45818" anchor="b"/>
          <a:lstStyle/>
          <a:p>
            <a:pPr algn="r" defTabSz="915440"/>
            <a:fld id="{69E4C955-43B7-4B8B-BC79-CE5F3AF0EF02}" type="slidenum">
              <a:rPr lang="en-US" altLang="ko-KR" sz="1200">
                <a:solidFill>
                  <a:prstClr val="black"/>
                </a:solidFill>
              </a:rPr>
              <a:pPr algn="r" defTabSz="915440"/>
              <a:t>47</a:t>
            </a:fld>
            <a:endParaRPr lang="en-US" altLang="ko-KR" sz="1200" dirty="0">
              <a:solidFill>
                <a:prstClr val="black"/>
              </a:solidFill>
            </a:endParaRPr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35038" y="749300"/>
            <a:ext cx="4997450" cy="37496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8194" y="4750659"/>
            <a:ext cx="5487966" cy="4496430"/>
          </a:xfrm>
          <a:noFill/>
        </p:spPr>
        <p:txBody>
          <a:bodyPr wrap="square" lIns="91634" tIns="45818" rIns="91634" bIns="45818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2923639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508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842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000" dirty="0">
                <a:hlinkClick r:id="rId3"/>
              </a:rPr>
              <a:t>https://www.digikey.kr/product-detail/ko/u-blox-america-inc/NINA-B306-00B-00/672-NINA-B306-00B-00CT-ND/10257713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200" dirty="0">
                <a:hlinkClick r:id="rId4"/>
              </a:rPr>
              <a:t>http://www.digitaltoday.co.kr/news/articleView.html?idxno=106083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>
                <a:hlinkClick r:id="rId5"/>
              </a:rPr>
              <a:t>https://www.u-blox.com/en/product/nina-b3-series-open-cpu</a:t>
            </a:r>
            <a:endParaRPr lang="ko-KR" altLang="en-US" sz="1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146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783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778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363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862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4166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9C374A-DAFD-4BE4-899F-D0419F0C06C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287" y="6463427"/>
            <a:ext cx="1220187" cy="3290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428B5C-08FA-48A0-BF1C-CB172CA138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287" y="6463427"/>
            <a:ext cx="1220187" cy="3290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pic>
        <p:nvPicPr>
          <p:cNvPr id="12" name="Picture 6" descr="C:\Users\Donggeon Lee\Desktop\IoT\pnu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980" y="6503867"/>
            <a:ext cx="1246996" cy="30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142875" y="0"/>
            <a:ext cx="8543925" cy="6126163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sp>
        <p:nvSpPr>
          <p:cNvPr id="11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B94D4E-A59F-4603-A873-B2F9E794FD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287" y="6463427"/>
            <a:ext cx="1220187" cy="3290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6"/>
          <p:cNvGrpSpPr>
            <a:grpSpLocks/>
          </p:cNvGrpSpPr>
          <p:nvPr userDrawn="1"/>
        </p:nvGrpSpPr>
        <p:grpSpPr bwMode="auto">
          <a:xfrm>
            <a:off x="487363" y="2959100"/>
            <a:ext cx="4013200" cy="465138"/>
            <a:chOff x="2014" y="1864"/>
            <a:chExt cx="3005" cy="317"/>
          </a:xfrm>
        </p:grpSpPr>
        <p:sp>
          <p:nvSpPr>
            <p:cNvPr id="4" name="Rectangle 10"/>
            <p:cNvSpPr>
              <a:spLocks noChangeArrowheads="1"/>
            </p:cNvSpPr>
            <p:nvPr userDrawn="1"/>
          </p:nvSpPr>
          <p:spPr bwMode="auto">
            <a:xfrm>
              <a:off x="2014" y="1864"/>
              <a:ext cx="2364" cy="317"/>
            </a:xfrm>
            <a:prstGeom prst="rect">
              <a:avLst/>
            </a:prstGeom>
            <a:gradFill rotWithShape="1">
              <a:gsLst>
                <a:gs pos="0">
                  <a:srgbClr val="9ABCDE"/>
                </a:gs>
                <a:gs pos="100000">
                  <a:srgbClr val="DCE8F4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" name="Rectangle 16"/>
            <p:cNvSpPr>
              <a:spLocks noChangeArrowheads="1"/>
            </p:cNvSpPr>
            <p:nvPr userDrawn="1"/>
          </p:nvSpPr>
          <p:spPr bwMode="auto">
            <a:xfrm>
              <a:off x="4671" y="1864"/>
              <a:ext cx="150" cy="317"/>
            </a:xfrm>
            <a:prstGeom prst="rect">
              <a:avLst/>
            </a:prstGeom>
            <a:solidFill>
              <a:srgbClr val="9ABCDE">
                <a:alpha val="27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6" name="Rectangle 17"/>
            <p:cNvSpPr>
              <a:spLocks noChangeArrowheads="1"/>
            </p:cNvSpPr>
            <p:nvPr userDrawn="1"/>
          </p:nvSpPr>
          <p:spPr bwMode="auto">
            <a:xfrm>
              <a:off x="4855" y="1864"/>
              <a:ext cx="164" cy="317"/>
            </a:xfrm>
            <a:prstGeom prst="rect">
              <a:avLst/>
            </a:prstGeom>
            <a:solidFill>
              <a:srgbClr val="9ABCDE">
                <a:alpha val="2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" name="Rectangle 18"/>
            <p:cNvSpPr>
              <a:spLocks noChangeArrowheads="1"/>
            </p:cNvSpPr>
            <p:nvPr userDrawn="1"/>
          </p:nvSpPr>
          <p:spPr bwMode="auto">
            <a:xfrm>
              <a:off x="4428" y="1864"/>
              <a:ext cx="206" cy="317"/>
            </a:xfrm>
            <a:prstGeom prst="rect">
              <a:avLst/>
            </a:prstGeom>
            <a:solidFill>
              <a:srgbClr val="9ABCDE">
                <a:alpha val="39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8" name="Rectangle 8"/>
          <p:cNvSpPr>
            <a:spLocks noChangeArrowheads="1"/>
          </p:cNvSpPr>
          <p:nvPr userDrawn="1"/>
        </p:nvSpPr>
        <p:spPr bwMode="auto">
          <a:xfrm>
            <a:off x="1357313" y="4443413"/>
            <a:ext cx="7786687" cy="57150"/>
          </a:xfrm>
          <a:prstGeom prst="rect">
            <a:avLst/>
          </a:prstGeom>
          <a:solidFill>
            <a:srgbClr val="9ABCDE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>
                <a:lumMod val="50000"/>
              </a:schemeClr>
            </a:outerShdw>
          </a:effectLst>
        </p:spPr>
        <p:txBody>
          <a:bodyPr wrap="none" lIns="91431" tIns="45715" rIns="91431" bIns="45715" anchor="ctr"/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14414" y="3286125"/>
            <a:ext cx="7772400" cy="1470025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2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958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67" y="1"/>
            <a:ext cx="9147115" cy="6614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 userDrawn="1"/>
        </p:nvSpPr>
        <p:spPr>
          <a:xfrm rot="10800000">
            <a:off x="-3115" y="-1539"/>
            <a:ext cx="450927" cy="8367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 rot="16200000">
            <a:off x="4375362" y="-3931930"/>
            <a:ext cx="836709" cy="8700568"/>
          </a:xfrm>
          <a:prstGeom prst="rect">
            <a:avLst/>
          </a:prstGeom>
          <a:gradFill>
            <a:gsLst>
              <a:gs pos="0">
                <a:srgbClr val="000000"/>
              </a:gs>
              <a:gs pos="39999">
                <a:srgbClr val="0A128C"/>
              </a:gs>
              <a:gs pos="70000">
                <a:srgbClr val="181CC7"/>
              </a:gs>
              <a:gs pos="88000">
                <a:srgbClr val="7005D4"/>
              </a:gs>
              <a:gs pos="100000">
                <a:srgbClr val="8C3D9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662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174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147112"/>
            <a:ext cx="6264696" cy="401568"/>
          </a:xfrm>
        </p:spPr>
        <p:txBody>
          <a:bodyPr>
            <a:noAutofit/>
          </a:bodyPr>
          <a:lstStyle>
            <a:lvl1pPr algn="l">
              <a:defRPr sz="2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5286" y="614172"/>
            <a:ext cx="8911209" cy="5361459"/>
          </a:xfrm>
        </p:spPr>
        <p:txBody>
          <a:bodyPr/>
          <a:lstStyle>
            <a:lvl1pPr latinLnBrk="0">
              <a:defRPr sz="2400">
                <a:latin typeface="나눔고딕 ExtraBold" pitchFamily="50" charset="-127"/>
                <a:ea typeface="나눔고딕 ExtraBold" pitchFamily="50" charset="-127"/>
              </a:defRPr>
            </a:lvl1pPr>
            <a:lvl2pPr latinLnBrk="0">
              <a:defRPr sz="2000">
                <a:solidFill>
                  <a:srgbClr val="C00000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latinLnBrk="0">
              <a:defRPr sz="1800">
                <a:solidFill>
                  <a:srgbClr val="C00000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latinLnBrk="0">
              <a:defRPr sz="1600">
                <a:latin typeface="나눔고딕 ExtraBold" pitchFamily="50" charset="-127"/>
                <a:ea typeface="나눔고딕 ExtraBold" pitchFamily="50" charset="-127"/>
              </a:defRPr>
            </a:lvl4pPr>
            <a:lvl5pPr latinLnBrk="0">
              <a:defRPr sz="1400">
                <a:latin typeface="나눔고딕 ExtraBold" pitchFamily="50" charset="-127"/>
                <a:ea typeface="나눔고딕 ExtraBold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97351"/>
            <a:ext cx="648072" cy="260649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517310-54FB-4BFD-BA5F-1EA9D41294B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287" y="6463427"/>
            <a:ext cx="1220187" cy="3290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45F98D-730F-4E21-A522-FF90E201A5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287" y="6463427"/>
            <a:ext cx="1220187" cy="3290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FAF3503-303E-40AC-88BE-85BF9DBAC3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287" y="6463427"/>
            <a:ext cx="1220187" cy="3290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1D6DFB-888E-469B-A306-F2C227B3B6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287" y="6463427"/>
            <a:ext cx="1220187" cy="3290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09AAD1-D41E-4A6D-A955-485AB0B6CD5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287" y="6463427"/>
            <a:ext cx="1220187" cy="3290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sp>
        <p:nvSpPr>
          <p:cNvPr id="14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0CC1FF-88D6-40E3-B5C1-D4B739DD40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287" y="6463427"/>
            <a:ext cx="1220187" cy="3290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sp>
        <p:nvSpPr>
          <p:cNvPr id="14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0A46390-85B6-4EA4-A243-3F79172FCC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287" y="6463427"/>
            <a:ext cx="1220187" cy="329054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CB3AF-423D-41CB-AFF9-3007F6A0777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16" cstate="print"/>
          <a:srcRect l="3016" t="5763" r="1886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" name="그룹 13"/>
          <p:cNvGrpSpPr/>
          <p:nvPr/>
        </p:nvGrpSpPr>
        <p:grpSpPr>
          <a:xfrm>
            <a:off x="241996" y="0"/>
            <a:ext cx="8902004" cy="392867"/>
            <a:chOff x="241067" y="4763"/>
            <a:chExt cx="8902004" cy="392867"/>
          </a:xfrm>
          <a:effectLst>
            <a:outerShdw blurRad="50800" dist="38100" dir="5400000" algn="t" rotWithShape="0">
              <a:prstClr val="black">
                <a:alpha val="12000"/>
              </a:prstClr>
            </a:outerShdw>
          </a:effectLst>
        </p:grpSpPr>
        <p:sp>
          <p:nvSpPr>
            <p:cNvPr id="17" name="직사각형 11"/>
            <p:cNvSpPr/>
            <p:nvPr userDrawn="1"/>
          </p:nvSpPr>
          <p:spPr bwMode="auto">
            <a:xfrm>
              <a:off x="6516215" y="60697"/>
              <a:ext cx="2171699" cy="283270"/>
            </a:xfrm>
            <a:custGeom>
              <a:avLst/>
              <a:gdLst>
                <a:gd name="connsiteX0" fmla="*/ 0 w 2195736"/>
                <a:gd name="connsiteY0" fmla="*/ 0 h 283270"/>
                <a:gd name="connsiteX1" fmla="*/ 2195736 w 2195736"/>
                <a:gd name="connsiteY1" fmla="*/ 0 h 283270"/>
                <a:gd name="connsiteX2" fmla="*/ 2195736 w 2195736"/>
                <a:gd name="connsiteY2" fmla="*/ 283270 h 283270"/>
                <a:gd name="connsiteX3" fmla="*/ 0 w 2195736"/>
                <a:gd name="connsiteY3" fmla="*/ 283270 h 283270"/>
                <a:gd name="connsiteX4" fmla="*/ 0 w 2195736"/>
                <a:gd name="connsiteY4" fmla="*/ 0 h 283270"/>
                <a:gd name="connsiteX0" fmla="*/ 0 w 2195736"/>
                <a:gd name="connsiteY0" fmla="*/ 0 h 283270"/>
                <a:gd name="connsiteX1" fmla="*/ 2195736 w 2195736"/>
                <a:gd name="connsiteY1" fmla="*/ 0 h 283270"/>
                <a:gd name="connsiteX2" fmla="*/ 2195736 w 2195736"/>
                <a:gd name="connsiteY2" fmla="*/ 283270 h 283270"/>
                <a:gd name="connsiteX3" fmla="*/ 504825 w 2195736"/>
                <a:gd name="connsiteY3" fmla="*/ 283270 h 283270"/>
                <a:gd name="connsiteX4" fmla="*/ 0 w 2195736"/>
                <a:gd name="connsiteY4" fmla="*/ 0 h 283270"/>
                <a:gd name="connsiteX0" fmla="*/ 0 w 2195736"/>
                <a:gd name="connsiteY0" fmla="*/ 0 h 283270"/>
                <a:gd name="connsiteX1" fmla="*/ 2195736 w 2195736"/>
                <a:gd name="connsiteY1" fmla="*/ 0 h 283270"/>
                <a:gd name="connsiteX2" fmla="*/ 2195736 w 2195736"/>
                <a:gd name="connsiteY2" fmla="*/ 283270 h 283270"/>
                <a:gd name="connsiteX3" fmla="*/ 504825 w 2195736"/>
                <a:gd name="connsiteY3" fmla="*/ 283270 h 283270"/>
                <a:gd name="connsiteX4" fmla="*/ 0 w 2195736"/>
                <a:gd name="connsiteY4" fmla="*/ 0 h 283270"/>
                <a:gd name="connsiteX0" fmla="*/ 124669 w 2320405"/>
                <a:gd name="connsiteY0" fmla="*/ 0 h 283270"/>
                <a:gd name="connsiteX1" fmla="*/ 2320405 w 2320405"/>
                <a:gd name="connsiteY1" fmla="*/ 0 h 283270"/>
                <a:gd name="connsiteX2" fmla="*/ 2320405 w 2320405"/>
                <a:gd name="connsiteY2" fmla="*/ 283270 h 283270"/>
                <a:gd name="connsiteX3" fmla="*/ 629494 w 2320405"/>
                <a:gd name="connsiteY3" fmla="*/ 283270 h 283270"/>
                <a:gd name="connsiteX4" fmla="*/ 310630 w 2320405"/>
                <a:gd name="connsiteY4" fmla="*/ 123875 h 283270"/>
                <a:gd name="connsiteX5" fmla="*/ 124669 w 2320405"/>
                <a:gd name="connsiteY5" fmla="*/ 0 h 283270"/>
                <a:gd name="connsiteX0" fmla="*/ 124669 w 2320405"/>
                <a:gd name="connsiteY0" fmla="*/ 0 h 283270"/>
                <a:gd name="connsiteX1" fmla="*/ 2320405 w 2320405"/>
                <a:gd name="connsiteY1" fmla="*/ 0 h 283270"/>
                <a:gd name="connsiteX2" fmla="*/ 2320405 w 2320405"/>
                <a:gd name="connsiteY2" fmla="*/ 283270 h 283270"/>
                <a:gd name="connsiteX3" fmla="*/ 629494 w 2320405"/>
                <a:gd name="connsiteY3" fmla="*/ 283270 h 283270"/>
                <a:gd name="connsiteX4" fmla="*/ 310630 w 2320405"/>
                <a:gd name="connsiteY4" fmla="*/ 123875 h 283270"/>
                <a:gd name="connsiteX5" fmla="*/ 124669 w 2320405"/>
                <a:gd name="connsiteY5" fmla="*/ 0 h 283270"/>
                <a:gd name="connsiteX0" fmla="*/ 137340 w 2333076"/>
                <a:gd name="connsiteY0" fmla="*/ 0 h 283270"/>
                <a:gd name="connsiteX1" fmla="*/ 2333076 w 2333076"/>
                <a:gd name="connsiteY1" fmla="*/ 0 h 283270"/>
                <a:gd name="connsiteX2" fmla="*/ 2333076 w 2333076"/>
                <a:gd name="connsiteY2" fmla="*/ 283270 h 283270"/>
                <a:gd name="connsiteX3" fmla="*/ 642165 w 2333076"/>
                <a:gd name="connsiteY3" fmla="*/ 283270 h 283270"/>
                <a:gd name="connsiteX4" fmla="*/ 259007 w 2333076"/>
                <a:gd name="connsiteY4" fmla="*/ 31006 h 283270"/>
                <a:gd name="connsiteX5" fmla="*/ 137340 w 2333076"/>
                <a:gd name="connsiteY5" fmla="*/ 0 h 283270"/>
                <a:gd name="connsiteX0" fmla="*/ 137340 w 2333076"/>
                <a:gd name="connsiteY0" fmla="*/ 0 h 283270"/>
                <a:gd name="connsiteX1" fmla="*/ 2333076 w 2333076"/>
                <a:gd name="connsiteY1" fmla="*/ 0 h 283270"/>
                <a:gd name="connsiteX2" fmla="*/ 2333076 w 2333076"/>
                <a:gd name="connsiteY2" fmla="*/ 283270 h 283270"/>
                <a:gd name="connsiteX3" fmla="*/ 642165 w 2333076"/>
                <a:gd name="connsiteY3" fmla="*/ 283270 h 283270"/>
                <a:gd name="connsiteX4" fmla="*/ 259007 w 2333076"/>
                <a:gd name="connsiteY4" fmla="*/ 31006 h 283270"/>
                <a:gd name="connsiteX5" fmla="*/ 137340 w 2333076"/>
                <a:gd name="connsiteY5" fmla="*/ 0 h 283270"/>
                <a:gd name="connsiteX0" fmla="*/ 137340 w 2333076"/>
                <a:gd name="connsiteY0" fmla="*/ 0 h 283270"/>
                <a:gd name="connsiteX1" fmla="*/ 2333076 w 2333076"/>
                <a:gd name="connsiteY1" fmla="*/ 0 h 283270"/>
                <a:gd name="connsiteX2" fmla="*/ 2333076 w 2333076"/>
                <a:gd name="connsiteY2" fmla="*/ 283270 h 283270"/>
                <a:gd name="connsiteX3" fmla="*/ 642165 w 2333076"/>
                <a:gd name="connsiteY3" fmla="*/ 283270 h 283270"/>
                <a:gd name="connsiteX4" fmla="*/ 259007 w 2333076"/>
                <a:gd name="connsiteY4" fmla="*/ 31006 h 283270"/>
                <a:gd name="connsiteX5" fmla="*/ 137340 w 2333076"/>
                <a:gd name="connsiteY5" fmla="*/ 0 h 283270"/>
                <a:gd name="connsiteX0" fmla="*/ 161312 w 2261798"/>
                <a:gd name="connsiteY0" fmla="*/ 0 h 288033"/>
                <a:gd name="connsiteX1" fmla="*/ 2261798 w 2261798"/>
                <a:gd name="connsiteY1" fmla="*/ 4763 h 288033"/>
                <a:gd name="connsiteX2" fmla="*/ 2261798 w 2261798"/>
                <a:gd name="connsiteY2" fmla="*/ 288033 h 288033"/>
                <a:gd name="connsiteX3" fmla="*/ 570887 w 2261798"/>
                <a:gd name="connsiteY3" fmla="*/ 288033 h 288033"/>
                <a:gd name="connsiteX4" fmla="*/ 187729 w 2261798"/>
                <a:gd name="connsiteY4" fmla="*/ 35769 h 288033"/>
                <a:gd name="connsiteX5" fmla="*/ 161312 w 2261798"/>
                <a:gd name="connsiteY5" fmla="*/ 0 h 288033"/>
                <a:gd name="connsiteX0" fmla="*/ 164142 w 2255103"/>
                <a:gd name="connsiteY0" fmla="*/ 0 h 288033"/>
                <a:gd name="connsiteX1" fmla="*/ 2255103 w 2255103"/>
                <a:gd name="connsiteY1" fmla="*/ 4763 h 288033"/>
                <a:gd name="connsiteX2" fmla="*/ 2255103 w 2255103"/>
                <a:gd name="connsiteY2" fmla="*/ 288033 h 288033"/>
                <a:gd name="connsiteX3" fmla="*/ 564192 w 2255103"/>
                <a:gd name="connsiteY3" fmla="*/ 288033 h 288033"/>
                <a:gd name="connsiteX4" fmla="*/ 181034 w 2255103"/>
                <a:gd name="connsiteY4" fmla="*/ 35769 h 288033"/>
                <a:gd name="connsiteX5" fmla="*/ 164142 w 2255103"/>
                <a:gd name="connsiteY5" fmla="*/ 0 h 288033"/>
                <a:gd name="connsiteX0" fmla="*/ 160988 w 2251949"/>
                <a:gd name="connsiteY0" fmla="*/ 1095 h 289128"/>
                <a:gd name="connsiteX1" fmla="*/ 2251949 w 2251949"/>
                <a:gd name="connsiteY1" fmla="*/ 5858 h 289128"/>
                <a:gd name="connsiteX2" fmla="*/ 2251949 w 2251949"/>
                <a:gd name="connsiteY2" fmla="*/ 289128 h 289128"/>
                <a:gd name="connsiteX3" fmla="*/ 561038 w 2251949"/>
                <a:gd name="connsiteY3" fmla="*/ 289128 h 289128"/>
                <a:gd name="connsiteX4" fmla="*/ 177880 w 2251949"/>
                <a:gd name="connsiteY4" fmla="*/ 36864 h 289128"/>
                <a:gd name="connsiteX5" fmla="*/ 160988 w 2251949"/>
                <a:gd name="connsiteY5" fmla="*/ 1095 h 289128"/>
                <a:gd name="connsiteX0" fmla="*/ 160988 w 2251949"/>
                <a:gd name="connsiteY0" fmla="*/ 1095 h 289128"/>
                <a:gd name="connsiteX1" fmla="*/ 2251949 w 2251949"/>
                <a:gd name="connsiteY1" fmla="*/ 5858 h 289128"/>
                <a:gd name="connsiteX2" fmla="*/ 2251949 w 2251949"/>
                <a:gd name="connsiteY2" fmla="*/ 289128 h 289128"/>
                <a:gd name="connsiteX3" fmla="*/ 561038 w 2251949"/>
                <a:gd name="connsiteY3" fmla="*/ 289128 h 289128"/>
                <a:gd name="connsiteX4" fmla="*/ 177880 w 2251949"/>
                <a:gd name="connsiteY4" fmla="*/ 36864 h 289128"/>
                <a:gd name="connsiteX5" fmla="*/ 160988 w 2251949"/>
                <a:gd name="connsiteY5" fmla="*/ 1095 h 289128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559607 w 2250518"/>
                <a:gd name="connsiteY3" fmla="*/ 288710 h 288710"/>
                <a:gd name="connsiteX4" fmla="*/ 181212 w 2250518"/>
                <a:gd name="connsiteY4" fmla="*/ 38827 h 288710"/>
                <a:gd name="connsiteX5" fmla="*/ 159557 w 2250518"/>
                <a:gd name="connsiteY5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559607 w 2250518"/>
                <a:gd name="connsiteY3" fmla="*/ 288710 h 288710"/>
                <a:gd name="connsiteX4" fmla="*/ 331231 w 2250518"/>
                <a:gd name="connsiteY4" fmla="*/ 174560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559607 w 2250518"/>
                <a:gd name="connsiteY3" fmla="*/ 288710 h 288710"/>
                <a:gd name="connsiteX4" fmla="*/ 331231 w 2250518"/>
                <a:gd name="connsiteY4" fmla="*/ 174560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31231 w 2250518"/>
                <a:gd name="connsiteY4" fmla="*/ 174560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43138 w 2250518"/>
                <a:gd name="connsiteY4" fmla="*/ 167416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43138 w 2250518"/>
                <a:gd name="connsiteY4" fmla="*/ 167416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212169 w 2250518"/>
                <a:gd name="connsiteY4" fmla="*/ 53116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212169 w 2250518"/>
                <a:gd name="connsiteY4" fmla="*/ 53116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07419 w 2250518"/>
                <a:gd name="connsiteY4" fmla="*/ 122173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07419 w 2250518"/>
                <a:gd name="connsiteY4" fmla="*/ 122173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05038 w 2250518"/>
                <a:gd name="connsiteY4" fmla="*/ 136461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05038 w 2250518"/>
                <a:gd name="connsiteY4" fmla="*/ 136461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7781 w 2248742"/>
                <a:gd name="connsiteY0" fmla="*/ 1039 h 289072"/>
                <a:gd name="connsiteX1" fmla="*/ 2248742 w 2248742"/>
                <a:gd name="connsiteY1" fmla="*/ 5802 h 289072"/>
                <a:gd name="connsiteX2" fmla="*/ 2248742 w 2248742"/>
                <a:gd name="connsiteY2" fmla="*/ 289072 h 289072"/>
                <a:gd name="connsiteX3" fmla="*/ 648319 w 2248742"/>
                <a:gd name="connsiteY3" fmla="*/ 279547 h 289072"/>
                <a:gd name="connsiteX4" fmla="*/ 303262 w 2248742"/>
                <a:gd name="connsiteY4" fmla="*/ 136823 h 289072"/>
                <a:gd name="connsiteX5" fmla="*/ 179436 w 2248742"/>
                <a:gd name="connsiteY5" fmla="*/ 39189 h 289072"/>
                <a:gd name="connsiteX6" fmla="*/ 157781 w 2248742"/>
                <a:gd name="connsiteY6" fmla="*/ 1039 h 289072"/>
                <a:gd name="connsiteX0" fmla="*/ 157781 w 2248742"/>
                <a:gd name="connsiteY0" fmla="*/ 1039 h 289072"/>
                <a:gd name="connsiteX1" fmla="*/ 2248742 w 2248742"/>
                <a:gd name="connsiteY1" fmla="*/ 5802 h 289072"/>
                <a:gd name="connsiteX2" fmla="*/ 2248742 w 2248742"/>
                <a:gd name="connsiteY2" fmla="*/ 289072 h 289072"/>
                <a:gd name="connsiteX3" fmla="*/ 648319 w 2248742"/>
                <a:gd name="connsiteY3" fmla="*/ 279547 h 289072"/>
                <a:gd name="connsiteX4" fmla="*/ 369937 w 2248742"/>
                <a:gd name="connsiteY4" fmla="*/ 179686 h 289072"/>
                <a:gd name="connsiteX5" fmla="*/ 179436 w 2248742"/>
                <a:gd name="connsiteY5" fmla="*/ 39189 h 289072"/>
                <a:gd name="connsiteX6" fmla="*/ 157781 w 2248742"/>
                <a:gd name="connsiteY6" fmla="*/ 1039 h 289072"/>
                <a:gd name="connsiteX0" fmla="*/ 157781 w 2248742"/>
                <a:gd name="connsiteY0" fmla="*/ 1039 h 289072"/>
                <a:gd name="connsiteX1" fmla="*/ 2248742 w 2248742"/>
                <a:gd name="connsiteY1" fmla="*/ 5802 h 289072"/>
                <a:gd name="connsiteX2" fmla="*/ 2248742 w 2248742"/>
                <a:gd name="connsiteY2" fmla="*/ 289072 h 289072"/>
                <a:gd name="connsiteX3" fmla="*/ 648319 w 2248742"/>
                <a:gd name="connsiteY3" fmla="*/ 279547 h 289072"/>
                <a:gd name="connsiteX4" fmla="*/ 253256 w 2248742"/>
                <a:gd name="connsiteY4" fmla="*/ 96342 h 289072"/>
                <a:gd name="connsiteX5" fmla="*/ 179436 w 2248742"/>
                <a:gd name="connsiteY5" fmla="*/ 39189 h 289072"/>
                <a:gd name="connsiteX6" fmla="*/ 157781 w 2248742"/>
                <a:gd name="connsiteY6" fmla="*/ 1039 h 289072"/>
                <a:gd name="connsiteX0" fmla="*/ 141696 w 2232657"/>
                <a:gd name="connsiteY0" fmla="*/ 0 h 288033"/>
                <a:gd name="connsiteX1" fmla="*/ 2232657 w 2232657"/>
                <a:gd name="connsiteY1" fmla="*/ 4763 h 288033"/>
                <a:gd name="connsiteX2" fmla="*/ 2232657 w 2232657"/>
                <a:gd name="connsiteY2" fmla="*/ 288033 h 288033"/>
                <a:gd name="connsiteX3" fmla="*/ 632234 w 2232657"/>
                <a:gd name="connsiteY3" fmla="*/ 278508 h 288033"/>
                <a:gd name="connsiteX4" fmla="*/ 237171 w 2232657"/>
                <a:gd name="connsiteY4" fmla="*/ 95303 h 288033"/>
                <a:gd name="connsiteX5" fmla="*/ 141696 w 2232657"/>
                <a:gd name="connsiteY5" fmla="*/ 0 h 288033"/>
                <a:gd name="connsiteX0" fmla="*/ 116057 w 2340368"/>
                <a:gd name="connsiteY0" fmla="*/ 0 h 285651"/>
                <a:gd name="connsiteX1" fmla="*/ 2340368 w 2340368"/>
                <a:gd name="connsiteY1" fmla="*/ 2381 h 285651"/>
                <a:gd name="connsiteX2" fmla="*/ 2340368 w 2340368"/>
                <a:gd name="connsiteY2" fmla="*/ 285651 h 285651"/>
                <a:gd name="connsiteX3" fmla="*/ 739945 w 2340368"/>
                <a:gd name="connsiteY3" fmla="*/ 276126 h 285651"/>
                <a:gd name="connsiteX4" fmla="*/ 344882 w 2340368"/>
                <a:gd name="connsiteY4" fmla="*/ 92921 h 285651"/>
                <a:gd name="connsiteX5" fmla="*/ 116057 w 2340368"/>
                <a:gd name="connsiteY5" fmla="*/ 0 h 285651"/>
                <a:gd name="connsiteX0" fmla="*/ 0 w 1995486"/>
                <a:gd name="connsiteY0" fmla="*/ 98156 h 290886"/>
                <a:gd name="connsiteX1" fmla="*/ 1995486 w 1995486"/>
                <a:gd name="connsiteY1" fmla="*/ 7616 h 290886"/>
                <a:gd name="connsiteX2" fmla="*/ 1995486 w 1995486"/>
                <a:gd name="connsiteY2" fmla="*/ 290886 h 290886"/>
                <a:gd name="connsiteX3" fmla="*/ 395063 w 1995486"/>
                <a:gd name="connsiteY3" fmla="*/ 281361 h 290886"/>
                <a:gd name="connsiteX4" fmla="*/ 0 w 1995486"/>
                <a:gd name="connsiteY4" fmla="*/ 98156 h 290886"/>
                <a:gd name="connsiteX0" fmla="*/ 0 w 2171699"/>
                <a:gd name="connsiteY0" fmla="*/ 29394 h 312612"/>
                <a:gd name="connsiteX1" fmla="*/ 2171699 w 2171699"/>
                <a:gd name="connsiteY1" fmla="*/ 29342 h 312612"/>
                <a:gd name="connsiteX2" fmla="*/ 2171699 w 2171699"/>
                <a:gd name="connsiteY2" fmla="*/ 312612 h 312612"/>
                <a:gd name="connsiteX3" fmla="*/ 571276 w 2171699"/>
                <a:gd name="connsiteY3" fmla="*/ 303087 h 312612"/>
                <a:gd name="connsiteX4" fmla="*/ 0 w 2171699"/>
                <a:gd name="connsiteY4" fmla="*/ 29394 h 312612"/>
                <a:gd name="connsiteX0" fmla="*/ 0 w 2171699"/>
                <a:gd name="connsiteY0" fmla="*/ 30461 h 311298"/>
                <a:gd name="connsiteX1" fmla="*/ 2171699 w 2171699"/>
                <a:gd name="connsiteY1" fmla="*/ 28028 h 311298"/>
                <a:gd name="connsiteX2" fmla="*/ 2171699 w 2171699"/>
                <a:gd name="connsiteY2" fmla="*/ 311298 h 311298"/>
                <a:gd name="connsiteX3" fmla="*/ 571276 w 2171699"/>
                <a:gd name="connsiteY3" fmla="*/ 301773 h 311298"/>
                <a:gd name="connsiteX4" fmla="*/ 0 w 2171699"/>
                <a:gd name="connsiteY4" fmla="*/ 30461 h 311298"/>
                <a:gd name="connsiteX0" fmla="*/ 0 w 2171699"/>
                <a:gd name="connsiteY0" fmla="*/ 17231 h 298068"/>
                <a:gd name="connsiteX1" fmla="*/ 2171699 w 2171699"/>
                <a:gd name="connsiteY1" fmla="*/ 14798 h 298068"/>
                <a:gd name="connsiteX2" fmla="*/ 2171699 w 2171699"/>
                <a:gd name="connsiteY2" fmla="*/ 298068 h 298068"/>
                <a:gd name="connsiteX3" fmla="*/ 571276 w 2171699"/>
                <a:gd name="connsiteY3" fmla="*/ 288543 h 298068"/>
                <a:gd name="connsiteX4" fmla="*/ 0 w 2171699"/>
                <a:gd name="connsiteY4" fmla="*/ 17231 h 298068"/>
                <a:gd name="connsiteX0" fmla="*/ 0 w 2171699"/>
                <a:gd name="connsiteY0" fmla="*/ 3595 h 284432"/>
                <a:gd name="connsiteX1" fmla="*/ 2171699 w 2171699"/>
                <a:gd name="connsiteY1" fmla="*/ 1162 h 284432"/>
                <a:gd name="connsiteX2" fmla="*/ 2171699 w 2171699"/>
                <a:gd name="connsiteY2" fmla="*/ 284432 h 284432"/>
                <a:gd name="connsiteX3" fmla="*/ 571276 w 2171699"/>
                <a:gd name="connsiteY3" fmla="*/ 274907 h 284432"/>
                <a:gd name="connsiteX4" fmla="*/ 0 w 2171699"/>
                <a:gd name="connsiteY4" fmla="*/ 3595 h 284432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4295"/>
                <a:gd name="connsiteX1" fmla="*/ 2171699 w 2171699"/>
                <a:gd name="connsiteY1" fmla="*/ 0 h 284295"/>
                <a:gd name="connsiteX2" fmla="*/ 2171699 w 2171699"/>
                <a:gd name="connsiteY2" fmla="*/ 283270 h 284295"/>
                <a:gd name="connsiteX3" fmla="*/ 573657 w 2171699"/>
                <a:gd name="connsiteY3" fmla="*/ 280889 h 284295"/>
                <a:gd name="connsiteX4" fmla="*/ 0 w 2171699"/>
                <a:gd name="connsiteY4" fmla="*/ 2433 h 284295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3657 w 2171699"/>
                <a:gd name="connsiteY3" fmla="*/ 280889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3657 w 2171699"/>
                <a:gd name="connsiteY3" fmla="*/ 280889 h 283270"/>
                <a:gd name="connsiteX4" fmla="*/ 0 w 2171699"/>
                <a:gd name="connsiteY4" fmla="*/ 2433 h 28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699" h="283270">
                  <a:moveTo>
                    <a:pt x="0" y="2433"/>
                  </a:moveTo>
                  <a:lnTo>
                    <a:pt x="2171699" y="0"/>
                  </a:lnTo>
                  <a:lnTo>
                    <a:pt x="2171699" y="283270"/>
                  </a:lnTo>
                  <a:lnTo>
                    <a:pt x="573657" y="280889"/>
                  </a:lnTo>
                  <a:cubicBezTo>
                    <a:pt x="303783" y="302344"/>
                    <a:pt x="189273" y="25030"/>
                    <a:pt x="0" y="243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miter lim="800000"/>
              <a:headEnd/>
              <a:tailEnd/>
            </a:ln>
            <a:effectLst>
              <a:outerShdw blurRad="50800" dist="38100" dir="8100000" algn="tr" rotWithShape="0">
                <a:prstClr val="black">
                  <a:alpha val="5000"/>
                </a:prstClr>
              </a:outerShdw>
            </a:effectLst>
          </p:spPr>
          <p:txBody>
            <a:bodyPr wrap="none" rtlCol="0" anchor="ctr"/>
            <a:lstStyle/>
            <a:p>
              <a:pPr algn="ctr"/>
              <a:endParaRPr lang="ko-KR" altLang="en-US" sz="1000" b="1">
                <a:solidFill>
                  <a:schemeClr val="bg1"/>
                </a:solidFill>
              </a:endParaRPr>
            </a:p>
          </p:txBody>
        </p:sp>
        <p:sp>
          <p:nvSpPr>
            <p:cNvPr id="12" name="직사각형 11"/>
            <p:cNvSpPr/>
            <p:nvPr userDrawn="1"/>
          </p:nvSpPr>
          <p:spPr bwMode="auto">
            <a:xfrm>
              <a:off x="6971372" y="114360"/>
              <a:ext cx="2171699" cy="283270"/>
            </a:xfrm>
            <a:custGeom>
              <a:avLst/>
              <a:gdLst>
                <a:gd name="connsiteX0" fmla="*/ 0 w 2195736"/>
                <a:gd name="connsiteY0" fmla="*/ 0 h 283270"/>
                <a:gd name="connsiteX1" fmla="*/ 2195736 w 2195736"/>
                <a:gd name="connsiteY1" fmla="*/ 0 h 283270"/>
                <a:gd name="connsiteX2" fmla="*/ 2195736 w 2195736"/>
                <a:gd name="connsiteY2" fmla="*/ 283270 h 283270"/>
                <a:gd name="connsiteX3" fmla="*/ 0 w 2195736"/>
                <a:gd name="connsiteY3" fmla="*/ 283270 h 283270"/>
                <a:gd name="connsiteX4" fmla="*/ 0 w 2195736"/>
                <a:gd name="connsiteY4" fmla="*/ 0 h 283270"/>
                <a:gd name="connsiteX0" fmla="*/ 0 w 2195736"/>
                <a:gd name="connsiteY0" fmla="*/ 0 h 283270"/>
                <a:gd name="connsiteX1" fmla="*/ 2195736 w 2195736"/>
                <a:gd name="connsiteY1" fmla="*/ 0 h 283270"/>
                <a:gd name="connsiteX2" fmla="*/ 2195736 w 2195736"/>
                <a:gd name="connsiteY2" fmla="*/ 283270 h 283270"/>
                <a:gd name="connsiteX3" fmla="*/ 504825 w 2195736"/>
                <a:gd name="connsiteY3" fmla="*/ 283270 h 283270"/>
                <a:gd name="connsiteX4" fmla="*/ 0 w 2195736"/>
                <a:gd name="connsiteY4" fmla="*/ 0 h 283270"/>
                <a:gd name="connsiteX0" fmla="*/ 0 w 2195736"/>
                <a:gd name="connsiteY0" fmla="*/ 0 h 283270"/>
                <a:gd name="connsiteX1" fmla="*/ 2195736 w 2195736"/>
                <a:gd name="connsiteY1" fmla="*/ 0 h 283270"/>
                <a:gd name="connsiteX2" fmla="*/ 2195736 w 2195736"/>
                <a:gd name="connsiteY2" fmla="*/ 283270 h 283270"/>
                <a:gd name="connsiteX3" fmla="*/ 504825 w 2195736"/>
                <a:gd name="connsiteY3" fmla="*/ 283270 h 283270"/>
                <a:gd name="connsiteX4" fmla="*/ 0 w 2195736"/>
                <a:gd name="connsiteY4" fmla="*/ 0 h 283270"/>
                <a:gd name="connsiteX0" fmla="*/ 124669 w 2320405"/>
                <a:gd name="connsiteY0" fmla="*/ 0 h 283270"/>
                <a:gd name="connsiteX1" fmla="*/ 2320405 w 2320405"/>
                <a:gd name="connsiteY1" fmla="*/ 0 h 283270"/>
                <a:gd name="connsiteX2" fmla="*/ 2320405 w 2320405"/>
                <a:gd name="connsiteY2" fmla="*/ 283270 h 283270"/>
                <a:gd name="connsiteX3" fmla="*/ 629494 w 2320405"/>
                <a:gd name="connsiteY3" fmla="*/ 283270 h 283270"/>
                <a:gd name="connsiteX4" fmla="*/ 310630 w 2320405"/>
                <a:gd name="connsiteY4" fmla="*/ 123875 h 283270"/>
                <a:gd name="connsiteX5" fmla="*/ 124669 w 2320405"/>
                <a:gd name="connsiteY5" fmla="*/ 0 h 283270"/>
                <a:gd name="connsiteX0" fmla="*/ 124669 w 2320405"/>
                <a:gd name="connsiteY0" fmla="*/ 0 h 283270"/>
                <a:gd name="connsiteX1" fmla="*/ 2320405 w 2320405"/>
                <a:gd name="connsiteY1" fmla="*/ 0 h 283270"/>
                <a:gd name="connsiteX2" fmla="*/ 2320405 w 2320405"/>
                <a:gd name="connsiteY2" fmla="*/ 283270 h 283270"/>
                <a:gd name="connsiteX3" fmla="*/ 629494 w 2320405"/>
                <a:gd name="connsiteY3" fmla="*/ 283270 h 283270"/>
                <a:gd name="connsiteX4" fmla="*/ 310630 w 2320405"/>
                <a:gd name="connsiteY4" fmla="*/ 123875 h 283270"/>
                <a:gd name="connsiteX5" fmla="*/ 124669 w 2320405"/>
                <a:gd name="connsiteY5" fmla="*/ 0 h 283270"/>
                <a:gd name="connsiteX0" fmla="*/ 137340 w 2333076"/>
                <a:gd name="connsiteY0" fmla="*/ 0 h 283270"/>
                <a:gd name="connsiteX1" fmla="*/ 2333076 w 2333076"/>
                <a:gd name="connsiteY1" fmla="*/ 0 h 283270"/>
                <a:gd name="connsiteX2" fmla="*/ 2333076 w 2333076"/>
                <a:gd name="connsiteY2" fmla="*/ 283270 h 283270"/>
                <a:gd name="connsiteX3" fmla="*/ 642165 w 2333076"/>
                <a:gd name="connsiteY3" fmla="*/ 283270 h 283270"/>
                <a:gd name="connsiteX4" fmla="*/ 259007 w 2333076"/>
                <a:gd name="connsiteY4" fmla="*/ 31006 h 283270"/>
                <a:gd name="connsiteX5" fmla="*/ 137340 w 2333076"/>
                <a:gd name="connsiteY5" fmla="*/ 0 h 283270"/>
                <a:gd name="connsiteX0" fmla="*/ 137340 w 2333076"/>
                <a:gd name="connsiteY0" fmla="*/ 0 h 283270"/>
                <a:gd name="connsiteX1" fmla="*/ 2333076 w 2333076"/>
                <a:gd name="connsiteY1" fmla="*/ 0 h 283270"/>
                <a:gd name="connsiteX2" fmla="*/ 2333076 w 2333076"/>
                <a:gd name="connsiteY2" fmla="*/ 283270 h 283270"/>
                <a:gd name="connsiteX3" fmla="*/ 642165 w 2333076"/>
                <a:gd name="connsiteY3" fmla="*/ 283270 h 283270"/>
                <a:gd name="connsiteX4" fmla="*/ 259007 w 2333076"/>
                <a:gd name="connsiteY4" fmla="*/ 31006 h 283270"/>
                <a:gd name="connsiteX5" fmla="*/ 137340 w 2333076"/>
                <a:gd name="connsiteY5" fmla="*/ 0 h 283270"/>
                <a:gd name="connsiteX0" fmla="*/ 137340 w 2333076"/>
                <a:gd name="connsiteY0" fmla="*/ 0 h 283270"/>
                <a:gd name="connsiteX1" fmla="*/ 2333076 w 2333076"/>
                <a:gd name="connsiteY1" fmla="*/ 0 h 283270"/>
                <a:gd name="connsiteX2" fmla="*/ 2333076 w 2333076"/>
                <a:gd name="connsiteY2" fmla="*/ 283270 h 283270"/>
                <a:gd name="connsiteX3" fmla="*/ 642165 w 2333076"/>
                <a:gd name="connsiteY3" fmla="*/ 283270 h 283270"/>
                <a:gd name="connsiteX4" fmla="*/ 259007 w 2333076"/>
                <a:gd name="connsiteY4" fmla="*/ 31006 h 283270"/>
                <a:gd name="connsiteX5" fmla="*/ 137340 w 2333076"/>
                <a:gd name="connsiteY5" fmla="*/ 0 h 283270"/>
                <a:gd name="connsiteX0" fmla="*/ 161312 w 2261798"/>
                <a:gd name="connsiteY0" fmla="*/ 0 h 288033"/>
                <a:gd name="connsiteX1" fmla="*/ 2261798 w 2261798"/>
                <a:gd name="connsiteY1" fmla="*/ 4763 h 288033"/>
                <a:gd name="connsiteX2" fmla="*/ 2261798 w 2261798"/>
                <a:gd name="connsiteY2" fmla="*/ 288033 h 288033"/>
                <a:gd name="connsiteX3" fmla="*/ 570887 w 2261798"/>
                <a:gd name="connsiteY3" fmla="*/ 288033 h 288033"/>
                <a:gd name="connsiteX4" fmla="*/ 187729 w 2261798"/>
                <a:gd name="connsiteY4" fmla="*/ 35769 h 288033"/>
                <a:gd name="connsiteX5" fmla="*/ 161312 w 2261798"/>
                <a:gd name="connsiteY5" fmla="*/ 0 h 288033"/>
                <a:gd name="connsiteX0" fmla="*/ 164142 w 2255103"/>
                <a:gd name="connsiteY0" fmla="*/ 0 h 288033"/>
                <a:gd name="connsiteX1" fmla="*/ 2255103 w 2255103"/>
                <a:gd name="connsiteY1" fmla="*/ 4763 h 288033"/>
                <a:gd name="connsiteX2" fmla="*/ 2255103 w 2255103"/>
                <a:gd name="connsiteY2" fmla="*/ 288033 h 288033"/>
                <a:gd name="connsiteX3" fmla="*/ 564192 w 2255103"/>
                <a:gd name="connsiteY3" fmla="*/ 288033 h 288033"/>
                <a:gd name="connsiteX4" fmla="*/ 181034 w 2255103"/>
                <a:gd name="connsiteY4" fmla="*/ 35769 h 288033"/>
                <a:gd name="connsiteX5" fmla="*/ 164142 w 2255103"/>
                <a:gd name="connsiteY5" fmla="*/ 0 h 288033"/>
                <a:gd name="connsiteX0" fmla="*/ 160988 w 2251949"/>
                <a:gd name="connsiteY0" fmla="*/ 1095 h 289128"/>
                <a:gd name="connsiteX1" fmla="*/ 2251949 w 2251949"/>
                <a:gd name="connsiteY1" fmla="*/ 5858 h 289128"/>
                <a:gd name="connsiteX2" fmla="*/ 2251949 w 2251949"/>
                <a:gd name="connsiteY2" fmla="*/ 289128 h 289128"/>
                <a:gd name="connsiteX3" fmla="*/ 561038 w 2251949"/>
                <a:gd name="connsiteY3" fmla="*/ 289128 h 289128"/>
                <a:gd name="connsiteX4" fmla="*/ 177880 w 2251949"/>
                <a:gd name="connsiteY4" fmla="*/ 36864 h 289128"/>
                <a:gd name="connsiteX5" fmla="*/ 160988 w 2251949"/>
                <a:gd name="connsiteY5" fmla="*/ 1095 h 289128"/>
                <a:gd name="connsiteX0" fmla="*/ 160988 w 2251949"/>
                <a:gd name="connsiteY0" fmla="*/ 1095 h 289128"/>
                <a:gd name="connsiteX1" fmla="*/ 2251949 w 2251949"/>
                <a:gd name="connsiteY1" fmla="*/ 5858 h 289128"/>
                <a:gd name="connsiteX2" fmla="*/ 2251949 w 2251949"/>
                <a:gd name="connsiteY2" fmla="*/ 289128 h 289128"/>
                <a:gd name="connsiteX3" fmla="*/ 561038 w 2251949"/>
                <a:gd name="connsiteY3" fmla="*/ 289128 h 289128"/>
                <a:gd name="connsiteX4" fmla="*/ 177880 w 2251949"/>
                <a:gd name="connsiteY4" fmla="*/ 36864 h 289128"/>
                <a:gd name="connsiteX5" fmla="*/ 160988 w 2251949"/>
                <a:gd name="connsiteY5" fmla="*/ 1095 h 289128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559607 w 2250518"/>
                <a:gd name="connsiteY3" fmla="*/ 288710 h 288710"/>
                <a:gd name="connsiteX4" fmla="*/ 181212 w 2250518"/>
                <a:gd name="connsiteY4" fmla="*/ 38827 h 288710"/>
                <a:gd name="connsiteX5" fmla="*/ 159557 w 2250518"/>
                <a:gd name="connsiteY5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559607 w 2250518"/>
                <a:gd name="connsiteY3" fmla="*/ 288710 h 288710"/>
                <a:gd name="connsiteX4" fmla="*/ 331231 w 2250518"/>
                <a:gd name="connsiteY4" fmla="*/ 174560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559607 w 2250518"/>
                <a:gd name="connsiteY3" fmla="*/ 288710 h 288710"/>
                <a:gd name="connsiteX4" fmla="*/ 331231 w 2250518"/>
                <a:gd name="connsiteY4" fmla="*/ 174560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31231 w 2250518"/>
                <a:gd name="connsiteY4" fmla="*/ 174560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43138 w 2250518"/>
                <a:gd name="connsiteY4" fmla="*/ 167416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43138 w 2250518"/>
                <a:gd name="connsiteY4" fmla="*/ 167416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212169 w 2250518"/>
                <a:gd name="connsiteY4" fmla="*/ 53116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212169 w 2250518"/>
                <a:gd name="connsiteY4" fmla="*/ 53116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07419 w 2250518"/>
                <a:gd name="connsiteY4" fmla="*/ 122173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07419 w 2250518"/>
                <a:gd name="connsiteY4" fmla="*/ 122173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05038 w 2250518"/>
                <a:gd name="connsiteY4" fmla="*/ 136461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05038 w 2250518"/>
                <a:gd name="connsiteY4" fmla="*/ 136461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7781 w 2248742"/>
                <a:gd name="connsiteY0" fmla="*/ 1039 h 289072"/>
                <a:gd name="connsiteX1" fmla="*/ 2248742 w 2248742"/>
                <a:gd name="connsiteY1" fmla="*/ 5802 h 289072"/>
                <a:gd name="connsiteX2" fmla="*/ 2248742 w 2248742"/>
                <a:gd name="connsiteY2" fmla="*/ 289072 h 289072"/>
                <a:gd name="connsiteX3" fmla="*/ 648319 w 2248742"/>
                <a:gd name="connsiteY3" fmla="*/ 279547 h 289072"/>
                <a:gd name="connsiteX4" fmla="*/ 303262 w 2248742"/>
                <a:gd name="connsiteY4" fmla="*/ 136823 h 289072"/>
                <a:gd name="connsiteX5" fmla="*/ 179436 w 2248742"/>
                <a:gd name="connsiteY5" fmla="*/ 39189 h 289072"/>
                <a:gd name="connsiteX6" fmla="*/ 157781 w 2248742"/>
                <a:gd name="connsiteY6" fmla="*/ 1039 h 289072"/>
                <a:gd name="connsiteX0" fmla="*/ 157781 w 2248742"/>
                <a:gd name="connsiteY0" fmla="*/ 1039 h 289072"/>
                <a:gd name="connsiteX1" fmla="*/ 2248742 w 2248742"/>
                <a:gd name="connsiteY1" fmla="*/ 5802 h 289072"/>
                <a:gd name="connsiteX2" fmla="*/ 2248742 w 2248742"/>
                <a:gd name="connsiteY2" fmla="*/ 289072 h 289072"/>
                <a:gd name="connsiteX3" fmla="*/ 648319 w 2248742"/>
                <a:gd name="connsiteY3" fmla="*/ 279547 h 289072"/>
                <a:gd name="connsiteX4" fmla="*/ 369937 w 2248742"/>
                <a:gd name="connsiteY4" fmla="*/ 179686 h 289072"/>
                <a:gd name="connsiteX5" fmla="*/ 179436 w 2248742"/>
                <a:gd name="connsiteY5" fmla="*/ 39189 h 289072"/>
                <a:gd name="connsiteX6" fmla="*/ 157781 w 2248742"/>
                <a:gd name="connsiteY6" fmla="*/ 1039 h 289072"/>
                <a:gd name="connsiteX0" fmla="*/ 157781 w 2248742"/>
                <a:gd name="connsiteY0" fmla="*/ 1039 h 289072"/>
                <a:gd name="connsiteX1" fmla="*/ 2248742 w 2248742"/>
                <a:gd name="connsiteY1" fmla="*/ 5802 h 289072"/>
                <a:gd name="connsiteX2" fmla="*/ 2248742 w 2248742"/>
                <a:gd name="connsiteY2" fmla="*/ 289072 h 289072"/>
                <a:gd name="connsiteX3" fmla="*/ 648319 w 2248742"/>
                <a:gd name="connsiteY3" fmla="*/ 279547 h 289072"/>
                <a:gd name="connsiteX4" fmla="*/ 253256 w 2248742"/>
                <a:gd name="connsiteY4" fmla="*/ 96342 h 289072"/>
                <a:gd name="connsiteX5" fmla="*/ 179436 w 2248742"/>
                <a:gd name="connsiteY5" fmla="*/ 39189 h 289072"/>
                <a:gd name="connsiteX6" fmla="*/ 157781 w 2248742"/>
                <a:gd name="connsiteY6" fmla="*/ 1039 h 289072"/>
                <a:gd name="connsiteX0" fmla="*/ 141696 w 2232657"/>
                <a:gd name="connsiteY0" fmla="*/ 0 h 288033"/>
                <a:gd name="connsiteX1" fmla="*/ 2232657 w 2232657"/>
                <a:gd name="connsiteY1" fmla="*/ 4763 h 288033"/>
                <a:gd name="connsiteX2" fmla="*/ 2232657 w 2232657"/>
                <a:gd name="connsiteY2" fmla="*/ 288033 h 288033"/>
                <a:gd name="connsiteX3" fmla="*/ 632234 w 2232657"/>
                <a:gd name="connsiteY3" fmla="*/ 278508 h 288033"/>
                <a:gd name="connsiteX4" fmla="*/ 237171 w 2232657"/>
                <a:gd name="connsiteY4" fmla="*/ 95303 h 288033"/>
                <a:gd name="connsiteX5" fmla="*/ 141696 w 2232657"/>
                <a:gd name="connsiteY5" fmla="*/ 0 h 288033"/>
                <a:gd name="connsiteX0" fmla="*/ 116057 w 2340368"/>
                <a:gd name="connsiteY0" fmla="*/ 0 h 285651"/>
                <a:gd name="connsiteX1" fmla="*/ 2340368 w 2340368"/>
                <a:gd name="connsiteY1" fmla="*/ 2381 h 285651"/>
                <a:gd name="connsiteX2" fmla="*/ 2340368 w 2340368"/>
                <a:gd name="connsiteY2" fmla="*/ 285651 h 285651"/>
                <a:gd name="connsiteX3" fmla="*/ 739945 w 2340368"/>
                <a:gd name="connsiteY3" fmla="*/ 276126 h 285651"/>
                <a:gd name="connsiteX4" fmla="*/ 344882 w 2340368"/>
                <a:gd name="connsiteY4" fmla="*/ 92921 h 285651"/>
                <a:gd name="connsiteX5" fmla="*/ 116057 w 2340368"/>
                <a:gd name="connsiteY5" fmla="*/ 0 h 285651"/>
                <a:gd name="connsiteX0" fmla="*/ 0 w 1995486"/>
                <a:gd name="connsiteY0" fmla="*/ 98156 h 290886"/>
                <a:gd name="connsiteX1" fmla="*/ 1995486 w 1995486"/>
                <a:gd name="connsiteY1" fmla="*/ 7616 h 290886"/>
                <a:gd name="connsiteX2" fmla="*/ 1995486 w 1995486"/>
                <a:gd name="connsiteY2" fmla="*/ 290886 h 290886"/>
                <a:gd name="connsiteX3" fmla="*/ 395063 w 1995486"/>
                <a:gd name="connsiteY3" fmla="*/ 281361 h 290886"/>
                <a:gd name="connsiteX4" fmla="*/ 0 w 1995486"/>
                <a:gd name="connsiteY4" fmla="*/ 98156 h 290886"/>
                <a:gd name="connsiteX0" fmla="*/ 0 w 2171699"/>
                <a:gd name="connsiteY0" fmla="*/ 29394 h 312612"/>
                <a:gd name="connsiteX1" fmla="*/ 2171699 w 2171699"/>
                <a:gd name="connsiteY1" fmla="*/ 29342 h 312612"/>
                <a:gd name="connsiteX2" fmla="*/ 2171699 w 2171699"/>
                <a:gd name="connsiteY2" fmla="*/ 312612 h 312612"/>
                <a:gd name="connsiteX3" fmla="*/ 571276 w 2171699"/>
                <a:gd name="connsiteY3" fmla="*/ 303087 h 312612"/>
                <a:gd name="connsiteX4" fmla="*/ 0 w 2171699"/>
                <a:gd name="connsiteY4" fmla="*/ 29394 h 312612"/>
                <a:gd name="connsiteX0" fmla="*/ 0 w 2171699"/>
                <a:gd name="connsiteY0" fmla="*/ 30461 h 311298"/>
                <a:gd name="connsiteX1" fmla="*/ 2171699 w 2171699"/>
                <a:gd name="connsiteY1" fmla="*/ 28028 h 311298"/>
                <a:gd name="connsiteX2" fmla="*/ 2171699 w 2171699"/>
                <a:gd name="connsiteY2" fmla="*/ 311298 h 311298"/>
                <a:gd name="connsiteX3" fmla="*/ 571276 w 2171699"/>
                <a:gd name="connsiteY3" fmla="*/ 301773 h 311298"/>
                <a:gd name="connsiteX4" fmla="*/ 0 w 2171699"/>
                <a:gd name="connsiteY4" fmla="*/ 30461 h 311298"/>
                <a:gd name="connsiteX0" fmla="*/ 0 w 2171699"/>
                <a:gd name="connsiteY0" fmla="*/ 17231 h 298068"/>
                <a:gd name="connsiteX1" fmla="*/ 2171699 w 2171699"/>
                <a:gd name="connsiteY1" fmla="*/ 14798 h 298068"/>
                <a:gd name="connsiteX2" fmla="*/ 2171699 w 2171699"/>
                <a:gd name="connsiteY2" fmla="*/ 298068 h 298068"/>
                <a:gd name="connsiteX3" fmla="*/ 571276 w 2171699"/>
                <a:gd name="connsiteY3" fmla="*/ 288543 h 298068"/>
                <a:gd name="connsiteX4" fmla="*/ 0 w 2171699"/>
                <a:gd name="connsiteY4" fmla="*/ 17231 h 298068"/>
                <a:gd name="connsiteX0" fmla="*/ 0 w 2171699"/>
                <a:gd name="connsiteY0" fmla="*/ 3595 h 284432"/>
                <a:gd name="connsiteX1" fmla="*/ 2171699 w 2171699"/>
                <a:gd name="connsiteY1" fmla="*/ 1162 h 284432"/>
                <a:gd name="connsiteX2" fmla="*/ 2171699 w 2171699"/>
                <a:gd name="connsiteY2" fmla="*/ 284432 h 284432"/>
                <a:gd name="connsiteX3" fmla="*/ 571276 w 2171699"/>
                <a:gd name="connsiteY3" fmla="*/ 274907 h 284432"/>
                <a:gd name="connsiteX4" fmla="*/ 0 w 2171699"/>
                <a:gd name="connsiteY4" fmla="*/ 3595 h 284432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4295"/>
                <a:gd name="connsiteX1" fmla="*/ 2171699 w 2171699"/>
                <a:gd name="connsiteY1" fmla="*/ 0 h 284295"/>
                <a:gd name="connsiteX2" fmla="*/ 2171699 w 2171699"/>
                <a:gd name="connsiteY2" fmla="*/ 283270 h 284295"/>
                <a:gd name="connsiteX3" fmla="*/ 573657 w 2171699"/>
                <a:gd name="connsiteY3" fmla="*/ 280889 h 284295"/>
                <a:gd name="connsiteX4" fmla="*/ 0 w 2171699"/>
                <a:gd name="connsiteY4" fmla="*/ 2433 h 284295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3657 w 2171699"/>
                <a:gd name="connsiteY3" fmla="*/ 280889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3657 w 2171699"/>
                <a:gd name="connsiteY3" fmla="*/ 280889 h 283270"/>
                <a:gd name="connsiteX4" fmla="*/ 0 w 2171699"/>
                <a:gd name="connsiteY4" fmla="*/ 2433 h 28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699" h="283270">
                  <a:moveTo>
                    <a:pt x="0" y="2433"/>
                  </a:moveTo>
                  <a:lnTo>
                    <a:pt x="2171699" y="0"/>
                  </a:lnTo>
                  <a:lnTo>
                    <a:pt x="2171699" y="283270"/>
                  </a:lnTo>
                  <a:lnTo>
                    <a:pt x="573657" y="280889"/>
                  </a:lnTo>
                  <a:cubicBezTo>
                    <a:pt x="303783" y="302344"/>
                    <a:pt x="189273" y="25030"/>
                    <a:pt x="0" y="2433"/>
                  </a:cubicBezTo>
                  <a:close/>
                </a:path>
              </a:pathLst>
            </a:custGeom>
            <a:solidFill>
              <a:srgbClr val="044A6E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ko-KR" altLang="en-US" sz="1000" b="1">
                <a:solidFill>
                  <a:schemeClr val="bg1"/>
                </a:solidFill>
              </a:endParaRPr>
            </a:p>
          </p:txBody>
        </p:sp>
        <p:sp>
          <p:nvSpPr>
            <p:cNvPr id="10" name="직사각형 9"/>
            <p:cNvSpPr/>
            <p:nvPr userDrawn="1"/>
          </p:nvSpPr>
          <p:spPr bwMode="auto">
            <a:xfrm>
              <a:off x="241067" y="4763"/>
              <a:ext cx="8902004" cy="116632"/>
            </a:xfrm>
            <a:custGeom>
              <a:avLst/>
              <a:gdLst>
                <a:gd name="connsiteX0" fmla="*/ 0 w 8892480"/>
                <a:gd name="connsiteY0" fmla="*/ 0 h 116632"/>
                <a:gd name="connsiteX1" fmla="*/ 8892480 w 8892480"/>
                <a:gd name="connsiteY1" fmla="*/ 0 h 116632"/>
                <a:gd name="connsiteX2" fmla="*/ 8892480 w 8892480"/>
                <a:gd name="connsiteY2" fmla="*/ 116632 h 116632"/>
                <a:gd name="connsiteX3" fmla="*/ 0 w 8892480"/>
                <a:gd name="connsiteY3" fmla="*/ 116632 h 116632"/>
                <a:gd name="connsiteX4" fmla="*/ 0 w 8892480"/>
                <a:gd name="connsiteY4" fmla="*/ 0 h 116632"/>
                <a:gd name="connsiteX0" fmla="*/ 0 w 8892480"/>
                <a:gd name="connsiteY0" fmla="*/ 0 h 116632"/>
                <a:gd name="connsiteX1" fmla="*/ 8892480 w 8892480"/>
                <a:gd name="connsiteY1" fmla="*/ 0 h 116632"/>
                <a:gd name="connsiteX2" fmla="*/ 8892480 w 8892480"/>
                <a:gd name="connsiteY2" fmla="*/ 116632 h 116632"/>
                <a:gd name="connsiteX3" fmla="*/ 189913 w 8892480"/>
                <a:gd name="connsiteY3" fmla="*/ 116632 h 116632"/>
                <a:gd name="connsiteX4" fmla="*/ 0 w 8892480"/>
                <a:gd name="connsiteY4" fmla="*/ 0 h 116632"/>
                <a:gd name="connsiteX0" fmla="*/ 0 w 8892480"/>
                <a:gd name="connsiteY0" fmla="*/ 0 h 116632"/>
                <a:gd name="connsiteX1" fmla="*/ 8892480 w 8892480"/>
                <a:gd name="connsiteY1" fmla="*/ 0 h 116632"/>
                <a:gd name="connsiteX2" fmla="*/ 8892480 w 8892480"/>
                <a:gd name="connsiteY2" fmla="*/ 116632 h 116632"/>
                <a:gd name="connsiteX3" fmla="*/ 189913 w 8892480"/>
                <a:gd name="connsiteY3" fmla="*/ 116632 h 116632"/>
                <a:gd name="connsiteX4" fmla="*/ 0 w 8892480"/>
                <a:gd name="connsiteY4" fmla="*/ 0 h 116632"/>
                <a:gd name="connsiteX0" fmla="*/ 0 w 8892480"/>
                <a:gd name="connsiteY0" fmla="*/ 0 h 123776"/>
                <a:gd name="connsiteX1" fmla="*/ 8892480 w 8892480"/>
                <a:gd name="connsiteY1" fmla="*/ 0 h 123776"/>
                <a:gd name="connsiteX2" fmla="*/ 8892480 w 8892480"/>
                <a:gd name="connsiteY2" fmla="*/ 116632 h 123776"/>
                <a:gd name="connsiteX3" fmla="*/ 197057 w 8892480"/>
                <a:gd name="connsiteY3" fmla="*/ 123776 h 123776"/>
                <a:gd name="connsiteX4" fmla="*/ 0 w 8892480"/>
                <a:gd name="connsiteY4" fmla="*/ 0 h 123776"/>
                <a:gd name="connsiteX0" fmla="*/ 0 w 8892480"/>
                <a:gd name="connsiteY0" fmla="*/ 0 h 123776"/>
                <a:gd name="connsiteX1" fmla="*/ 8892480 w 8892480"/>
                <a:gd name="connsiteY1" fmla="*/ 0 h 123776"/>
                <a:gd name="connsiteX2" fmla="*/ 8892480 w 8892480"/>
                <a:gd name="connsiteY2" fmla="*/ 116632 h 123776"/>
                <a:gd name="connsiteX3" fmla="*/ 354219 w 8892480"/>
                <a:gd name="connsiteY3" fmla="*/ 123776 h 123776"/>
                <a:gd name="connsiteX4" fmla="*/ 0 w 8892480"/>
                <a:gd name="connsiteY4" fmla="*/ 0 h 123776"/>
                <a:gd name="connsiteX0" fmla="*/ 0 w 8892480"/>
                <a:gd name="connsiteY0" fmla="*/ 0 h 123776"/>
                <a:gd name="connsiteX1" fmla="*/ 8892480 w 8892480"/>
                <a:gd name="connsiteY1" fmla="*/ 0 h 123776"/>
                <a:gd name="connsiteX2" fmla="*/ 8892480 w 8892480"/>
                <a:gd name="connsiteY2" fmla="*/ 116632 h 123776"/>
                <a:gd name="connsiteX3" fmla="*/ 354219 w 8892480"/>
                <a:gd name="connsiteY3" fmla="*/ 123776 h 123776"/>
                <a:gd name="connsiteX4" fmla="*/ 0 w 8892480"/>
                <a:gd name="connsiteY4" fmla="*/ 0 h 123776"/>
                <a:gd name="connsiteX0" fmla="*/ 0 w 8892480"/>
                <a:gd name="connsiteY0" fmla="*/ 0 h 123776"/>
                <a:gd name="connsiteX1" fmla="*/ 8892480 w 8892480"/>
                <a:gd name="connsiteY1" fmla="*/ 0 h 123776"/>
                <a:gd name="connsiteX2" fmla="*/ 8892480 w 8892480"/>
                <a:gd name="connsiteY2" fmla="*/ 116632 h 123776"/>
                <a:gd name="connsiteX3" fmla="*/ 275638 w 8892480"/>
                <a:gd name="connsiteY3" fmla="*/ 123776 h 123776"/>
                <a:gd name="connsiteX4" fmla="*/ 0 w 8892480"/>
                <a:gd name="connsiteY4" fmla="*/ 0 h 123776"/>
                <a:gd name="connsiteX0" fmla="*/ 0 w 8892480"/>
                <a:gd name="connsiteY0" fmla="*/ 0 h 123776"/>
                <a:gd name="connsiteX1" fmla="*/ 8892480 w 8892480"/>
                <a:gd name="connsiteY1" fmla="*/ 0 h 123776"/>
                <a:gd name="connsiteX2" fmla="*/ 8892480 w 8892480"/>
                <a:gd name="connsiteY2" fmla="*/ 116632 h 123776"/>
                <a:gd name="connsiteX3" fmla="*/ 275638 w 8892480"/>
                <a:gd name="connsiteY3" fmla="*/ 123776 h 123776"/>
                <a:gd name="connsiteX4" fmla="*/ 0 w 8892480"/>
                <a:gd name="connsiteY4" fmla="*/ 0 h 123776"/>
                <a:gd name="connsiteX0" fmla="*/ 0 w 8892480"/>
                <a:gd name="connsiteY0" fmla="*/ 0 h 130810"/>
                <a:gd name="connsiteX1" fmla="*/ 8892480 w 8892480"/>
                <a:gd name="connsiteY1" fmla="*/ 0 h 130810"/>
                <a:gd name="connsiteX2" fmla="*/ 8892480 w 8892480"/>
                <a:gd name="connsiteY2" fmla="*/ 116632 h 130810"/>
                <a:gd name="connsiteX3" fmla="*/ 345976 w 8892480"/>
                <a:gd name="connsiteY3" fmla="*/ 130810 h 130810"/>
                <a:gd name="connsiteX4" fmla="*/ 0 w 8892480"/>
                <a:gd name="connsiteY4" fmla="*/ 0 h 130810"/>
                <a:gd name="connsiteX0" fmla="*/ 0 w 8892480"/>
                <a:gd name="connsiteY0" fmla="*/ 0 h 116632"/>
                <a:gd name="connsiteX1" fmla="*/ 8892480 w 8892480"/>
                <a:gd name="connsiteY1" fmla="*/ 0 h 116632"/>
                <a:gd name="connsiteX2" fmla="*/ 8892480 w 8892480"/>
                <a:gd name="connsiteY2" fmla="*/ 116632 h 116632"/>
                <a:gd name="connsiteX3" fmla="*/ 317401 w 8892480"/>
                <a:gd name="connsiteY3" fmla="*/ 116522 h 116632"/>
                <a:gd name="connsiteX4" fmla="*/ 0 w 8892480"/>
                <a:gd name="connsiteY4" fmla="*/ 0 h 116632"/>
                <a:gd name="connsiteX0" fmla="*/ 0 w 8892480"/>
                <a:gd name="connsiteY0" fmla="*/ 0 h 116632"/>
                <a:gd name="connsiteX1" fmla="*/ 8892480 w 8892480"/>
                <a:gd name="connsiteY1" fmla="*/ 0 h 116632"/>
                <a:gd name="connsiteX2" fmla="*/ 8892480 w 8892480"/>
                <a:gd name="connsiteY2" fmla="*/ 116632 h 116632"/>
                <a:gd name="connsiteX3" fmla="*/ 317401 w 8892480"/>
                <a:gd name="connsiteY3" fmla="*/ 116522 h 116632"/>
                <a:gd name="connsiteX4" fmla="*/ 0 w 8892480"/>
                <a:gd name="connsiteY4" fmla="*/ 0 h 116632"/>
                <a:gd name="connsiteX0" fmla="*/ 0 w 8892480"/>
                <a:gd name="connsiteY0" fmla="*/ 0 h 116632"/>
                <a:gd name="connsiteX1" fmla="*/ 8892480 w 8892480"/>
                <a:gd name="connsiteY1" fmla="*/ 0 h 116632"/>
                <a:gd name="connsiteX2" fmla="*/ 8892480 w 8892480"/>
                <a:gd name="connsiteY2" fmla="*/ 116632 h 116632"/>
                <a:gd name="connsiteX3" fmla="*/ 317401 w 8892480"/>
                <a:gd name="connsiteY3" fmla="*/ 116522 h 116632"/>
                <a:gd name="connsiteX4" fmla="*/ 0 w 8892480"/>
                <a:gd name="connsiteY4" fmla="*/ 0 h 116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92480" h="116632">
                  <a:moveTo>
                    <a:pt x="0" y="0"/>
                  </a:moveTo>
                  <a:lnTo>
                    <a:pt x="8892480" y="0"/>
                  </a:lnTo>
                  <a:lnTo>
                    <a:pt x="8892480" y="116632"/>
                  </a:lnTo>
                  <a:lnTo>
                    <a:pt x="317401" y="116522"/>
                  </a:lnTo>
                  <a:cubicBezTo>
                    <a:pt x="28537" y="80026"/>
                    <a:pt x="46636" y="46021"/>
                    <a:pt x="0" y="0"/>
                  </a:cubicBezTo>
                  <a:close/>
                </a:path>
              </a:pathLst>
            </a:custGeom>
            <a:solidFill>
              <a:srgbClr val="044A6E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JP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.amazon.com/?asin=B089B543C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https://m.blog.naver.com/roboholic84/221788817826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" Type="http://schemas.openxmlformats.org/officeDocument/2006/relationships/image" Target="../media/image20.png"/><Relationship Id="rId21" Type="http://schemas.openxmlformats.org/officeDocument/2006/relationships/image" Target="../media/image34.png"/><Relationship Id="rId7" Type="http://schemas.microsoft.com/office/2007/relationships/hdphoto" Target="../media/hdphoto2.wdp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2" Type="http://schemas.openxmlformats.org/officeDocument/2006/relationships/image" Target="../media/image8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29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microsoft.com/office/2007/relationships/hdphoto" Target="../media/hdphoto4.wdp"/><Relationship Id="rId24" Type="http://schemas.openxmlformats.org/officeDocument/2006/relationships/image" Target="../media/image37.png"/><Relationship Id="rId5" Type="http://schemas.microsoft.com/office/2007/relationships/hdphoto" Target="../media/hdphoto1.wdp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41.png"/><Relationship Id="rId10" Type="http://schemas.openxmlformats.org/officeDocument/2006/relationships/image" Target="../media/image24.png"/><Relationship Id="rId19" Type="http://schemas.openxmlformats.org/officeDocument/2006/relationships/image" Target="../media/image32.png"/><Relationship Id="rId4" Type="http://schemas.openxmlformats.org/officeDocument/2006/relationships/image" Target="../media/image21.png"/><Relationship Id="rId9" Type="http://schemas.microsoft.com/office/2007/relationships/hdphoto" Target="../media/hdphoto3.wdp"/><Relationship Id="rId14" Type="http://schemas.openxmlformats.org/officeDocument/2006/relationships/image" Target="../media/image27.png"/><Relationship Id="rId22" Type="http://schemas.openxmlformats.org/officeDocument/2006/relationships/image" Target="../media/image35.jpeg"/><Relationship Id="rId27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ensorflow.org/api_docs/python/tf/keras/optimizers/RMSprop" TargetMode="External"/><Relationship Id="rId5" Type="http://schemas.openxmlformats.org/officeDocument/2006/relationships/image" Target="../media/image71.png"/><Relationship Id="rId4" Type="http://schemas.openxmlformats.org/officeDocument/2006/relationships/image" Target="../media/image2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ad.amazon.com/?asin=B089B543CS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blog.naver.com/roboholic84/221788817826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s://blog.naver.com/roboholic84/221788817826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m.blog.naver.com/rice112/150183510099" TargetMode="External"/><Relationship Id="rId3" Type="http://schemas.openxmlformats.org/officeDocument/2006/relationships/image" Target="../media/image14.jpeg"/><Relationship Id="rId7" Type="http://schemas.openxmlformats.org/officeDocument/2006/relationships/hyperlink" Target="https://fishpoint.tistory.com/4419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naver.com/roboholic84/221788817826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hyperlink" Target="https://youtu.be/OS36IdgpEIo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dn.com/basic-principles-of-mems-microphones/" TargetMode="External"/><Relationship Id="rId3" Type="http://schemas.openxmlformats.org/officeDocument/2006/relationships/image" Target="../media/image17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4" Type="http://schemas.openxmlformats.org/officeDocument/2006/relationships/image" Target="../media/image18.jpeg"/><Relationship Id="rId9" Type="http://schemas.openxmlformats.org/officeDocument/2006/relationships/hyperlink" Target="https://m.blog.naver.com/PostView.nhn?blogId=iotsensor&amp;logNo=220298834617&amp;proxyReferer=https:%2F%2Fwww.google.com%2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637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1600077" y="1497320"/>
            <a:ext cx="6480719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ln w="76200">
                  <a:solidFill>
                    <a:srgbClr val="FFFFFF"/>
                  </a:solidFill>
                  <a:round/>
                </a:ln>
                <a:gradFill>
                  <a:gsLst>
                    <a:gs pos="0">
                      <a:srgbClr val="01A9F3"/>
                    </a:gs>
                    <a:gs pos="100000">
                      <a:srgbClr val="0079C2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색상 분류 및 음성인식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95862" y="1482907"/>
            <a:ext cx="6308123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ln w="9525">
                  <a:noFill/>
                  <a:round/>
                </a:ln>
                <a:gradFill>
                  <a:gsLst>
                    <a:gs pos="0">
                      <a:srgbClr val="01A9F3"/>
                    </a:gs>
                    <a:gs pos="100000">
                      <a:srgbClr val="0079C2"/>
                    </a:gs>
                  </a:gsLst>
                  <a:lin ang="5400000" scaled="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고딕 ExtraBold" pitchFamily="50" charset="-127"/>
                <a:ea typeface="나눔고딕 ExtraBold" pitchFamily="50" charset="-127"/>
              </a:rPr>
              <a:t>색상 분류 및 음성인식</a:t>
            </a:r>
            <a:endParaRPr lang="en-US" altLang="ko-KR" sz="4000" b="1" dirty="0">
              <a:ln w="9525">
                <a:noFill/>
                <a:round/>
              </a:ln>
              <a:gradFill>
                <a:gsLst>
                  <a:gs pos="0">
                    <a:srgbClr val="01A9F3"/>
                  </a:gs>
                  <a:gs pos="100000">
                    <a:srgbClr val="0079C2"/>
                  </a:gs>
                </a:gsLst>
                <a:lin ang="5400000" scaled="0"/>
              </a:gra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65663" y="4337192"/>
            <a:ext cx="906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latin typeface="나눔고딕 ExtraBold" pitchFamily="50" charset="-127"/>
                <a:ea typeface="나눔고딕 ExtraBold" pitchFamily="50" charset="-127"/>
              </a:rPr>
              <a:t>김호원</a:t>
            </a:r>
            <a:endParaRPr lang="ko-KR" altLang="en-US" sz="2000" dirty="0"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76056" y="4797152"/>
            <a:ext cx="3827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부산대 컴퓨터공학과 교수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부산대 사물인터넷 연구센터장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부산대 블록체인 플랫폼 연구센터장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algn="ctr"/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2020.8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3078" name="Picture 6" descr="C:\Users\Donggeon Lee\Desktop\IoT\pnu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3908255"/>
            <a:ext cx="2013025" cy="40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L 도형 5"/>
          <p:cNvSpPr/>
          <p:nvPr/>
        </p:nvSpPr>
        <p:spPr bwMode="auto">
          <a:xfrm flipH="1">
            <a:off x="817" y="6021212"/>
            <a:ext cx="9146638" cy="836787"/>
          </a:xfrm>
          <a:custGeom>
            <a:avLst/>
            <a:gdLst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18778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2969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75356"/>
              <a:gd name="connsiteY0" fmla="*/ 0 h 786010"/>
              <a:gd name="connsiteX1" fmla="*/ 1758749 w 9375356"/>
              <a:gd name="connsiteY1" fmla="*/ 2181 h 786010"/>
              <a:gd name="connsiteX2" fmla="*/ 2425499 w 9375356"/>
              <a:gd name="connsiteY2" fmla="*/ 308368 h 786010"/>
              <a:gd name="connsiteX3" fmla="*/ 9375356 w 9375356"/>
              <a:gd name="connsiteY3" fmla="*/ 308368 h 786010"/>
              <a:gd name="connsiteX4" fmla="*/ 9375356 w 9375356"/>
              <a:gd name="connsiteY4" fmla="*/ 786010 h 786010"/>
              <a:gd name="connsiteX5" fmla="*/ 14288 w 9375356"/>
              <a:gd name="connsiteY5" fmla="*/ 786010 h 786010"/>
              <a:gd name="connsiteX6" fmla="*/ 0 w 9375356"/>
              <a:gd name="connsiteY6" fmla="*/ 0 h 786010"/>
              <a:gd name="connsiteX0" fmla="*/ 0 w 9375356"/>
              <a:gd name="connsiteY0" fmla="*/ 0 h 786010"/>
              <a:gd name="connsiteX1" fmla="*/ 1758749 w 9375356"/>
              <a:gd name="connsiteY1" fmla="*/ 2181 h 786010"/>
              <a:gd name="connsiteX2" fmla="*/ 2425499 w 9375356"/>
              <a:gd name="connsiteY2" fmla="*/ 308368 h 786010"/>
              <a:gd name="connsiteX3" fmla="*/ 9375356 w 9375356"/>
              <a:gd name="connsiteY3" fmla="*/ 308368 h 786010"/>
              <a:gd name="connsiteX4" fmla="*/ 9375356 w 9375356"/>
              <a:gd name="connsiteY4" fmla="*/ 786010 h 786010"/>
              <a:gd name="connsiteX5" fmla="*/ 2381 w 9375356"/>
              <a:gd name="connsiteY5" fmla="*/ 786010 h 786010"/>
              <a:gd name="connsiteX6" fmla="*/ 0 w 9375356"/>
              <a:gd name="connsiteY6" fmla="*/ 0 h 786010"/>
              <a:gd name="connsiteX0" fmla="*/ 2488 w 9373081"/>
              <a:gd name="connsiteY0" fmla="*/ 17447 h 783829"/>
              <a:gd name="connsiteX1" fmla="*/ 1756474 w 9373081"/>
              <a:gd name="connsiteY1" fmla="*/ 0 h 783829"/>
              <a:gd name="connsiteX2" fmla="*/ 2423224 w 9373081"/>
              <a:gd name="connsiteY2" fmla="*/ 306187 h 783829"/>
              <a:gd name="connsiteX3" fmla="*/ 9373081 w 9373081"/>
              <a:gd name="connsiteY3" fmla="*/ 306187 h 783829"/>
              <a:gd name="connsiteX4" fmla="*/ 9373081 w 9373081"/>
              <a:gd name="connsiteY4" fmla="*/ 783829 h 783829"/>
              <a:gd name="connsiteX5" fmla="*/ 106 w 9373081"/>
              <a:gd name="connsiteY5" fmla="*/ 783829 h 783829"/>
              <a:gd name="connsiteX6" fmla="*/ 2488 w 9373081"/>
              <a:gd name="connsiteY6" fmla="*/ 17447 h 783829"/>
              <a:gd name="connsiteX0" fmla="*/ 2488 w 9373081"/>
              <a:gd name="connsiteY0" fmla="*/ 0 h 766382"/>
              <a:gd name="connsiteX1" fmla="*/ 1756474 w 9373081"/>
              <a:gd name="connsiteY1" fmla="*/ 0 h 766382"/>
              <a:gd name="connsiteX2" fmla="*/ 2423224 w 9373081"/>
              <a:gd name="connsiteY2" fmla="*/ 288740 h 766382"/>
              <a:gd name="connsiteX3" fmla="*/ 9373081 w 9373081"/>
              <a:gd name="connsiteY3" fmla="*/ 288740 h 766382"/>
              <a:gd name="connsiteX4" fmla="*/ 9373081 w 9373081"/>
              <a:gd name="connsiteY4" fmla="*/ 766382 h 766382"/>
              <a:gd name="connsiteX5" fmla="*/ 106 w 9373081"/>
              <a:gd name="connsiteY5" fmla="*/ 766382 h 766382"/>
              <a:gd name="connsiteX6" fmla="*/ 2488 w 9373081"/>
              <a:gd name="connsiteY6" fmla="*/ 0 h 766382"/>
              <a:gd name="connsiteX0" fmla="*/ 2488 w 9373081"/>
              <a:gd name="connsiteY0" fmla="*/ 0 h 766382"/>
              <a:gd name="connsiteX1" fmla="*/ 1756474 w 9373081"/>
              <a:gd name="connsiteY1" fmla="*/ 0 h 766382"/>
              <a:gd name="connsiteX2" fmla="*/ 2423224 w 9373081"/>
              <a:gd name="connsiteY2" fmla="*/ 288740 h 766382"/>
              <a:gd name="connsiteX3" fmla="*/ 9373081 w 9373081"/>
              <a:gd name="connsiteY3" fmla="*/ 288740 h 766382"/>
              <a:gd name="connsiteX4" fmla="*/ 9373081 w 9373081"/>
              <a:gd name="connsiteY4" fmla="*/ 766382 h 766382"/>
              <a:gd name="connsiteX5" fmla="*/ 106 w 9373081"/>
              <a:gd name="connsiteY5" fmla="*/ 766382 h 766382"/>
              <a:gd name="connsiteX6" fmla="*/ 2488 w 9373081"/>
              <a:gd name="connsiteY6" fmla="*/ 0 h 766382"/>
              <a:gd name="connsiteX0" fmla="*/ 2488 w 9373081"/>
              <a:gd name="connsiteY0" fmla="*/ 418 h 766800"/>
              <a:gd name="connsiteX1" fmla="*/ 1756474 w 9373081"/>
              <a:gd name="connsiteY1" fmla="*/ 418 h 766800"/>
              <a:gd name="connsiteX2" fmla="*/ 2423224 w 9373081"/>
              <a:gd name="connsiteY2" fmla="*/ 289158 h 766800"/>
              <a:gd name="connsiteX3" fmla="*/ 9373081 w 9373081"/>
              <a:gd name="connsiteY3" fmla="*/ 289158 h 766800"/>
              <a:gd name="connsiteX4" fmla="*/ 9373081 w 9373081"/>
              <a:gd name="connsiteY4" fmla="*/ 766800 h 766800"/>
              <a:gd name="connsiteX5" fmla="*/ 106 w 9373081"/>
              <a:gd name="connsiteY5" fmla="*/ 766800 h 766800"/>
              <a:gd name="connsiteX6" fmla="*/ 2488 w 9373081"/>
              <a:gd name="connsiteY6" fmla="*/ 418 h 766800"/>
              <a:gd name="connsiteX0" fmla="*/ 2488 w 9373081"/>
              <a:gd name="connsiteY0" fmla="*/ 0 h 766382"/>
              <a:gd name="connsiteX1" fmla="*/ 1756474 w 9373081"/>
              <a:gd name="connsiteY1" fmla="*/ 0 h 766382"/>
              <a:gd name="connsiteX2" fmla="*/ 2423224 w 9373081"/>
              <a:gd name="connsiteY2" fmla="*/ 288740 h 766382"/>
              <a:gd name="connsiteX3" fmla="*/ 9373081 w 9373081"/>
              <a:gd name="connsiteY3" fmla="*/ 288740 h 766382"/>
              <a:gd name="connsiteX4" fmla="*/ 9373081 w 9373081"/>
              <a:gd name="connsiteY4" fmla="*/ 766382 h 766382"/>
              <a:gd name="connsiteX5" fmla="*/ 106 w 9373081"/>
              <a:gd name="connsiteY5" fmla="*/ 766382 h 766382"/>
              <a:gd name="connsiteX6" fmla="*/ 2488 w 9373081"/>
              <a:gd name="connsiteY6" fmla="*/ 0 h 766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3081" h="766382">
                <a:moveTo>
                  <a:pt x="2488" y="0"/>
                </a:moveTo>
                <a:lnTo>
                  <a:pt x="1756474" y="0"/>
                </a:lnTo>
                <a:cubicBezTo>
                  <a:pt x="2043018" y="462"/>
                  <a:pt x="2107312" y="264481"/>
                  <a:pt x="2423224" y="288740"/>
                </a:cubicBezTo>
                <a:lnTo>
                  <a:pt x="9373081" y="288740"/>
                </a:lnTo>
                <a:lnTo>
                  <a:pt x="9373081" y="766382"/>
                </a:lnTo>
                <a:lnTo>
                  <a:pt x="106" y="766382"/>
                </a:lnTo>
                <a:cubicBezTo>
                  <a:pt x="-688" y="504379"/>
                  <a:pt x="3282" y="262003"/>
                  <a:pt x="2488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13000"/>
              </a:prstClr>
            </a:outerShdw>
          </a:effectLst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61272" y="2265830"/>
            <a:ext cx="6927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C00000"/>
                </a:solidFill>
              </a:rPr>
              <a:t>- </a:t>
            </a:r>
            <a:r>
              <a:rPr lang="ko-KR" altLang="en-US" sz="2000" b="1" dirty="0">
                <a:solidFill>
                  <a:srgbClr val="C00000"/>
                </a:solidFill>
              </a:rPr>
              <a:t>사물인터넷과 </a:t>
            </a:r>
            <a:r>
              <a:rPr lang="ko-KR" altLang="en-US" sz="2000" b="1" dirty="0" err="1">
                <a:solidFill>
                  <a:srgbClr val="C00000"/>
                </a:solidFill>
              </a:rPr>
              <a:t>머신러닝</a:t>
            </a:r>
            <a:r>
              <a:rPr lang="ko-KR" altLang="en-US" sz="2000" b="1" dirty="0">
                <a:solidFill>
                  <a:srgbClr val="C00000"/>
                </a:solidFill>
              </a:rPr>
              <a:t> 기술 융합</a:t>
            </a:r>
            <a:r>
              <a:rPr lang="en-US" altLang="ko-KR" sz="2000" b="1" dirty="0">
                <a:solidFill>
                  <a:srgbClr val="C00000"/>
                </a:solidFill>
              </a:rPr>
              <a:t>- 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6" name="L 도형 5"/>
          <p:cNvSpPr/>
          <p:nvPr/>
        </p:nvSpPr>
        <p:spPr bwMode="auto">
          <a:xfrm flipH="1">
            <a:off x="818" y="6074170"/>
            <a:ext cx="9143182" cy="783829"/>
          </a:xfrm>
          <a:custGeom>
            <a:avLst/>
            <a:gdLst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18778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2969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61068" h="783829">
                <a:moveTo>
                  <a:pt x="0" y="0"/>
                </a:moveTo>
                <a:lnTo>
                  <a:pt x="1744461" y="0"/>
                </a:lnTo>
                <a:cubicBezTo>
                  <a:pt x="2023861" y="462"/>
                  <a:pt x="2100061" y="299375"/>
                  <a:pt x="2411211" y="306187"/>
                </a:cubicBezTo>
                <a:lnTo>
                  <a:pt x="9361068" y="306187"/>
                </a:lnTo>
                <a:lnTo>
                  <a:pt x="9361068" y="783829"/>
                </a:lnTo>
                <a:lnTo>
                  <a:pt x="0" y="78382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EBEBE"/>
              </a:gs>
              <a:gs pos="0">
                <a:srgbClr val="ECECEC"/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DF787C8-9F6A-4153-B2C9-85E88B32FB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47" y="219865"/>
            <a:ext cx="1572227" cy="4239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AB87006-30F4-47DD-9939-A5A8CD6336B8}"/>
              </a:ext>
            </a:extLst>
          </p:cNvPr>
          <p:cNvSpPr txBox="1"/>
          <p:nvPr/>
        </p:nvSpPr>
        <p:spPr>
          <a:xfrm>
            <a:off x="1821349" y="323241"/>
            <a:ext cx="4249881" cy="250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3F"/>
                </a:solidFill>
                <a:effectLst>
                  <a:glow rad="88900">
                    <a:srgbClr val="02254C">
                      <a:alpha val="15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r>
              <a:rPr lang="ko-KR" altLang="en-US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3F"/>
                </a:solidFill>
                <a:effectLst>
                  <a:glow rad="88900">
                    <a:srgbClr val="02254C">
                      <a:alpha val="15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학년도 중등 정보</a:t>
            </a:r>
            <a:r>
              <a:rPr lang="en-US" altLang="ko-KR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3F"/>
                </a:solidFill>
                <a:effectLst>
                  <a:glow rad="88900">
                    <a:srgbClr val="02254C">
                      <a:alpha val="15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·</a:t>
            </a:r>
            <a:r>
              <a:rPr lang="ko-KR" altLang="en-US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3F"/>
                </a:solidFill>
                <a:effectLst>
                  <a:glow rad="88900">
                    <a:srgbClr val="02254C">
                      <a:alpha val="15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컴퓨터 교사 전문가 연수</a:t>
            </a:r>
            <a:endParaRPr lang="en-US" altLang="ko-KR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3F"/>
              </a:solidFill>
              <a:effectLst>
                <a:glow rad="88900">
                  <a:srgbClr val="02254C">
                    <a:alpha val="15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8FCA8C0-79A2-47D2-A92E-6633EB4A8BD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287" y="6463427"/>
            <a:ext cx="1220187" cy="32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77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5DC672-64AA-4B3F-A27B-97CD52EA2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Arduino nano 33 BLE </a:t>
            </a:r>
            <a:r>
              <a:rPr lang="ko-KR" altLang="en-US" dirty="0"/>
              <a:t>보드 소개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0973A-BF8E-49A6-B79B-377285DB3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608662"/>
            <a:ext cx="8496944" cy="5361459"/>
          </a:xfrm>
        </p:spPr>
        <p:txBody>
          <a:bodyPr>
            <a:normAutofit/>
          </a:bodyPr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</a:pPr>
            <a:r>
              <a:rPr lang="en-US" altLang="ko-KR" sz="2000" b="1" dirty="0">
                <a:solidFill>
                  <a:srgbClr val="0000FF"/>
                </a:solidFill>
              </a:rPr>
              <a:t># Lab : Arduino Nano 33 BLE sense </a:t>
            </a:r>
            <a:r>
              <a:rPr lang="ko-KR" altLang="en-US" sz="2000" b="1" dirty="0">
                <a:solidFill>
                  <a:srgbClr val="0000FF"/>
                </a:solidFill>
              </a:rPr>
              <a:t>보드의 주요 센서의 기본 동작을 테스트한다</a:t>
            </a:r>
            <a:r>
              <a:rPr lang="en-US" altLang="ko-KR" sz="2000" b="1" dirty="0">
                <a:solidFill>
                  <a:srgbClr val="0000FF"/>
                </a:solidFill>
              </a:rPr>
              <a:t>.</a:t>
            </a:r>
            <a:endParaRPr lang="en-US" altLang="ko-KR" sz="900" b="1" dirty="0">
              <a:solidFill>
                <a:srgbClr val="0000FF"/>
              </a:solidFill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ko-KR" altLang="en-US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주어진 </a:t>
            </a:r>
            <a:r>
              <a:rPr lang="en-US" altLang="ko-KR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en-US" altLang="ko-KR" sz="18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All_Sensor_Test.ino</a:t>
            </a:r>
            <a:r>
              <a:rPr lang="en-US" altLang="ko-KR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 </a:t>
            </a:r>
            <a:r>
              <a:rPr lang="ko-KR" altLang="en-US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파일을 사용하여 테스트를 수행한다</a:t>
            </a:r>
            <a:r>
              <a:rPr lang="en-US" altLang="ko-KR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ko-KR" altLang="en-US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라이브러리를 모두 설치하고 테스트를 진행</a:t>
            </a:r>
            <a:br>
              <a:rPr lang="en-US" altLang="ko-KR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(Sketch-&gt;Include Library-&gt; Add .ZIP Library)</a:t>
            </a: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8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57839B-6613-4FD9-A4A1-B015B9572049}"/>
              </a:ext>
            </a:extLst>
          </p:cNvPr>
          <p:cNvSpPr txBox="1"/>
          <p:nvPr/>
        </p:nvSpPr>
        <p:spPr>
          <a:xfrm>
            <a:off x="1259632" y="5922961"/>
            <a:ext cx="7128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참고자료</a:t>
            </a:r>
            <a:r>
              <a:rPr lang="en-US" altLang="ko-KR" dirty="0">
                <a:hlinkClick r:id="rId3"/>
              </a:rPr>
              <a:t>: </a:t>
            </a:r>
            <a:r>
              <a:rPr lang="en-US" altLang="ko-KR" dirty="0">
                <a:hlinkClick r:id="rId4"/>
              </a:rPr>
              <a:t>https://m.blog.naver.com/roboholic84/221788817826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DBB8BC-45A8-4434-B010-7F7A35584DF0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실험 보드 구조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32E9C326-385A-4244-83D6-ED3092105B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684" y="2348880"/>
            <a:ext cx="5688632" cy="34546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4648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5DC672-64AA-4B3F-A27B-97CD52EA2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Where are we now?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0973A-BF8E-49A6-B79B-377285DB3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608662"/>
            <a:ext cx="8496944" cy="5361459"/>
          </a:xfrm>
        </p:spPr>
        <p:txBody>
          <a:bodyPr>
            <a:normAutofit/>
          </a:bodyPr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</a:pPr>
            <a:r>
              <a:rPr lang="ko-KR" altLang="en-US" sz="2000" b="1" dirty="0">
                <a:solidFill>
                  <a:srgbClr val="0000FF"/>
                </a:solidFill>
              </a:rPr>
              <a:t>사물인터넷과 인공지능이 결합된 응용 </a:t>
            </a:r>
            <a:r>
              <a:rPr lang="ko-KR" altLang="en-US" sz="2000" b="1" dirty="0" err="1">
                <a:solidFill>
                  <a:srgbClr val="0000FF"/>
                </a:solidFill>
              </a:rPr>
              <a:t>수행중</a:t>
            </a:r>
            <a:r>
              <a:rPr lang="en-US" altLang="ko-KR" sz="2000" b="1" dirty="0">
                <a:solidFill>
                  <a:srgbClr val="0000FF"/>
                </a:solidFill>
              </a:rPr>
              <a:t> ! </a:t>
            </a:r>
            <a:endParaRPr lang="en-US" altLang="ko-KR" sz="900" b="1" dirty="0">
              <a:solidFill>
                <a:srgbClr val="0000FF"/>
              </a:solidFill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8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DBB8BC-45A8-4434-B010-7F7A35584DF0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실험 보드 구조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06169D0-5D83-4C65-A38D-17C71202A6F3}"/>
              </a:ext>
            </a:extLst>
          </p:cNvPr>
          <p:cNvGrpSpPr/>
          <p:nvPr/>
        </p:nvGrpSpPr>
        <p:grpSpPr>
          <a:xfrm>
            <a:off x="35496" y="1298045"/>
            <a:ext cx="6954493" cy="4948082"/>
            <a:chOff x="569835" y="1150603"/>
            <a:chExt cx="7428266" cy="5285169"/>
          </a:xfrm>
        </p:grpSpPr>
        <p:pic>
          <p:nvPicPr>
            <p:cNvPr id="7" name="Picture 16" descr="cloud icon  + IoT에 대한 이미지 검색결과">
              <a:extLst>
                <a:ext uri="{FF2B5EF4-FFF2-40B4-BE49-F238E27FC236}">
                  <a16:creationId xmlns:a16="http://schemas.microsoft.com/office/drawing/2014/main" id="{0B4FBCF1-42E8-4225-A90C-C587E7055A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9937" y="2273653"/>
              <a:ext cx="1292848" cy="1044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8638A49-F42E-4A80-8F92-E16588436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06223" y="2401575"/>
              <a:ext cx="884179" cy="78882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5BD31CA-5C13-4FD9-849F-F8E381071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67602" y="2425902"/>
              <a:ext cx="1110259" cy="74017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BFB9D6C-9EDC-41C7-9459-2F346983D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43980" y="2407995"/>
              <a:ext cx="639910" cy="700493"/>
            </a:xfrm>
            <a:prstGeom prst="rect">
              <a:avLst/>
            </a:prstGeom>
          </p:spPr>
        </p:pic>
        <p:pic>
          <p:nvPicPr>
            <p:cNvPr id="13" name="Picture 18" descr="관련 이미지">
              <a:extLst>
                <a:ext uri="{FF2B5EF4-FFF2-40B4-BE49-F238E27FC236}">
                  <a16:creationId xmlns:a16="http://schemas.microsoft.com/office/drawing/2014/main" id="{CD29873A-EA9A-4BBC-8636-F46A34F8B7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1774" y="1281560"/>
              <a:ext cx="828778" cy="744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0" descr="energy care service icon에 대한 이미지 검색결과">
              <a:extLst>
                <a:ext uri="{FF2B5EF4-FFF2-40B4-BE49-F238E27FC236}">
                  <a16:creationId xmlns:a16="http://schemas.microsoft.com/office/drawing/2014/main" id="{1A5A5952-B627-41EE-ACF8-A385A0EDEE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0591" y="1341762"/>
              <a:ext cx="612313" cy="6123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B824949-D401-446A-B802-0C24802FC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446272" y="1341762"/>
              <a:ext cx="592483" cy="607005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20E72EE-E23E-417B-9D1D-E7DD35789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flipH="1">
              <a:off x="7150718" y="1279769"/>
              <a:ext cx="727704" cy="73629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03A40BB-F445-47BC-ADE2-F3B47F96EBBB}"/>
                </a:ext>
              </a:extLst>
            </p:cNvPr>
            <p:cNvSpPr txBox="1"/>
            <p:nvPr/>
          </p:nvSpPr>
          <p:spPr>
            <a:xfrm>
              <a:off x="569835" y="2496631"/>
              <a:ext cx="1741471" cy="558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rgbClr val="0000FF"/>
                  </a:solidFill>
                </a:rPr>
                <a:t>빅데이터 플랫폼</a:t>
              </a:r>
              <a:endParaRPr lang="en-US" altLang="ko-KR" sz="1400" b="1" dirty="0">
                <a:solidFill>
                  <a:srgbClr val="0000FF"/>
                </a:solidFill>
              </a:endParaRPr>
            </a:p>
            <a:p>
              <a:pPr algn="ctr"/>
              <a:r>
                <a:rPr lang="ko-KR" altLang="en-US" sz="1400" b="1" dirty="0">
                  <a:solidFill>
                    <a:srgbClr val="0000FF"/>
                  </a:solidFill>
                </a:rPr>
                <a:t>인공지능 기술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2A63EC6-143C-4793-9A67-4FA418BB1E1D}"/>
                </a:ext>
              </a:extLst>
            </p:cNvPr>
            <p:cNvSpPr txBox="1"/>
            <p:nvPr/>
          </p:nvSpPr>
          <p:spPr>
            <a:xfrm>
              <a:off x="569835" y="1365917"/>
              <a:ext cx="1741471" cy="328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rgbClr val="0000FF"/>
                  </a:solidFill>
                </a:rPr>
                <a:t>서비스 기술</a:t>
              </a: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F8087D7-94CD-4158-AFED-370CB9279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248892" y="1265614"/>
              <a:ext cx="828649" cy="776742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E3701FB-3969-4617-AFF4-09872F6F0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407486" y="1322212"/>
              <a:ext cx="620569" cy="663545"/>
            </a:xfrm>
            <a:prstGeom prst="rect">
              <a:avLst/>
            </a:prstGeom>
          </p:spPr>
        </p:pic>
        <p:sp>
          <p:nvSpPr>
            <p:cNvPr id="21" name="모서리가 둥근 직사각형 60">
              <a:extLst>
                <a:ext uri="{FF2B5EF4-FFF2-40B4-BE49-F238E27FC236}">
                  <a16:creationId xmlns:a16="http://schemas.microsoft.com/office/drawing/2014/main" id="{52415C32-23B7-4CA1-A67E-72FEF0C90423}"/>
                </a:ext>
              </a:extLst>
            </p:cNvPr>
            <p:cNvSpPr/>
            <p:nvPr/>
          </p:nvSpPr>
          <p:spPr>
            <a:xfrm>
              <a:off x="2316346" y="2301215"/>
              <a:ext cx="5675293" cy="91405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62">
              <a:extLst>
                <a:ext uri="{FF2B5EF4-FFF2-40B4-BE49-F238E27FC236}">
                  <a16:creationId xmlns:a16="http://schemas.microsoft.com/office/drawing/2014/main" id="{94355709-FCDF-4ED6-AD87-FE710CA58813}"/>
                </a:ext>
              </a:extLst>
            </p:cNvPr>
            <p:cNvSpPr/>
            <p:nvPr/>
          </p:nvSpPr>
          <p:spPr>
            <a:xfrm>
              <a:off x="2320421" y="1150603"/>
              <a:ext cx="5671217" cy="91405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Picture 14" descr="smart phone icon에 대한 이미지 검색결과">
              <a:extLst>
                <a:ext uri="{FF2B5EF4-FFF2-40B4-BE49-F238E27FC236}">
                  <a16:creationId xmlns:a16="http://schemas.microsoft.com/office/drawing/2014/main" id="{80AAFFE1-8E30-4527-ACAC-C88364979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9056" y="3923359"/>
              <a:ext cx="624524" cy="624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6" descr="IoT gateway icon에 대한 이미지 검색결과">
              <a:extLst>
                <a:ext uri="{FF2B5EF4-FFF2-40B4-BE49-F238E27FC236}">
                  <a16:creationId xmlns:a16="http://schemas.microsoft.com/office/drawing/2014/main" id="{29596A8C-4EF7-409A-9D29-C4DDC2E6B2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2298" y="3905602"/>
              <a:ext cx="660038" cy="660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E6020B0-1DD7-490D-A8CC-8BAB660A9F04}"/>
                </a:ext>
              </a:extLst>
            </p:cNvPr>
            <p:cNvSpPr txBox="1"/>
            <p:nvPr/>
          </p:nvSpPr>
          <p:spPr>
            <a:xfrm>
              <a:off x="569835" y="3857864"/>
              <a:ext cx="1741471" cy="328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rgbClr val="0000FF"/>
                  </a:solidFill>
                </a:rPr>
                <a:t>게이트웨이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42BD53D-E24B-4A40-8C25-A7043A949C88}"/>
                </a:ext>
              </a:extLst>
            </p:cNvPr>
            <p:cNvSpPr txBox="1"/>
            <p:nvPr/>
          </p:nvSpPr>
          <p:spPr>
            <a:xfrm>
              <a:off x="578951" y="4655956"/>
              <a:ext cx="1741471" cy="328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rgbClr val="0000FF"/>
                  </a:solidFill>
                </a:rPr>
                <a:t>통신 및 네트워크</a:t>
              </a:r>
            </a:p>
          </p:txBody>
        </p:sp>
        <p:sp>
          <p:nvSpPr>
            <p:cNvPr id="27" name="모서리가 둥근 직사각형 83">
              <a:extLst>
                <a:ext uri="{FF2B5EF4-FFF2-40B4-BE49-F238E27FC236}">
                  <a16:creationId xmlns:a16="http://schemas.microsoft.com/office/drawing/2014/main" id="{4C19CA1B-B2F4-4CDA-BC95-AF0C4199D3F2}"/>
                </a:ext>
              </a:extLst>
            </p:cNvPr>
            <p:cNvSpPr/>
            <p:nvPr/>
          </p:nvSpPr>
          <p:spPr>
            <a:xfrm>
              <a:off x="3240161" y="3851200"/>
              <a:ext cx="3972866" cy="78991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Picture 8" descr="bluetooth에 대한 이미지 검색결과">
              <a:extLst>
                <a:ext uri="{FF2B5EF4-FFF2-40B4-BE49-F238E27FC236}">
                  <a16:creationId xmlns:a16="http://schemas.microsoft.com/office/drawing/2014/main" id="{9B71EE9B-0B34-4EC5-BDBB-D9E751FD46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6844" y="4682187"/>
              <a:ext cx="430973" cy="4309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D61C317-8C00-4EC5-80B9-4A6638B7D002}"/>
                </a:ext>
              </a:extLst>
            </p:cNvPr>
            <p:cNvSpPr txBox="1"/>
            <p:nvPr/>
          </p:nvSpPr>
          <p:spPr>
            <a:xfrm>
              <a:off x="3712768" y="3459676"/>
              <a:ext cx="15776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rgbClr val="0070C0"/>
                  </a:solidFill>
                </a:rPr>
                <a:t>이더넷</a:t>
              </a:r>
              <a:r>
                <a:rPr lang="en-US" altLang="ko-KR" sz="1400" b="1" dirty="0">
                  <a:solidFill>
                    <a:srgbClr val="0070C0"/>
                  </a:solidFill>
                </a:rPr>
                <a:t>(Ethernet)</a:t>
              </a:r>
              <a:endParaRPr lang="ko-KR" altLang="en-US" sz="1400" b="1" dirty="0">
                <a:solidFill>
                  <a:srgbClr val="0070C0"/>
                </a:solidFill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95974A14-54BD-4804-8255-A84F1A663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756067" y="3471077"/>
              <a:ext cx="692905" cy="287621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D4C601B-56AF-4204-ADC8-AEDB5066C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941996" y="3539211"/>
              <a:ext cx="572535" cy="183744"/>
            </a:xfrm>
            <a:prstGeom prst="rect">
              <a:avLst/>
            </a:prstGeom>
          </p:spPr>
        </p:pic>
        <p:pic>
          <p:nvPicPr>
            <p:cNvPr id="32" name="Picture 24" descr="관련 이미지">
              <a:extLst>
                <a:ext uri="{FF2B5EF4-FFF2-40B4-BE49-F238E27FC236}">
                  <a16:creationId xmlns:a16="http://schemas.microsoft.com/office/drawing/2014/main" id="{35D8B996-F5A5-4F83-B3C4-89B22998DD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9066" y="3499425"/>
              <a:ext cx="829360" cy="244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모서리가 둥근 직사각형 89">
              <a:extLst>
                <a:ext uri="{FF2B5EF4-FFF2-40B4-BE49-F238E27FC236}">
                  <a16:creationId xmlns:a16="http://schemas.microsoft.com/office/drawing/2014/main" id="{3D618741-D106-42B8-A15A-C2E6961F0781}"/>
                </a:ext>
              </a:extLst>
            </p:cNvPr>
            <p:cNvSpPr/>
            <p:nvPr/>
          </p:nvSpPr>
          <p:spPr>
            <a:xfrm>
              <a:off x="2316346" y="3468261"/>
              <a:ext cx="5675293" cy="166399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D6345906-9F73-4C98-A4FC-5CF8905EF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933488" y="4666278"/>
              <a:ext cx="399575" cy="433582"/>
            </a:xfrm>
            <a:prstGeom prst="rect">
              <a:avLst/>
            </a:prstGeom>
          </p:spPr>
        </p:pic>
        <p:pic>
          <p:nvPicPr>
            <p:cNvPr id="35" name="Picture 28" descr="zigbee icon에 대한 이미지 검색결과">
              <a:extLst>
                <a:ext uri="{FF2B5EF4-FFF2-40B4-BE49-F238E27FC236}">
                  <a16:creationId xmlns:a16="http://schemas.microsoft.com/office/drawing/2014/main" id="{62C6F2AD-F3BE-4BCB-AB56-81E21C48D4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3746" y="4729246"/>
              <a:ext cx="1157754" cy="278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6542A5CC-4C20-4C1C-BCC8-7E8B9D450490}"/>
                </a:ext>
              </a:extLst>
            </p:cNvPr>
            <p:cNvCxnSpPr/>
            <p:nvPr/>
          </p:nvCxnSpPr>
          <p:spPr>
            <a:xfrm flipV="1">
              <a:off x="3431637" y="5111879"/>
              <a:ext cx="0" cy="390702"/>
            </a:xfrm>
            <a:prstGeom prst="straightConnector1">
              <a:avLst/>
            </a:prstGeom>
            <a:ln w="28575"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1DB55850-E3A1-4C7D-ADEE-29A647028F49}"/>
                </a:ext>
              </a:extLst>
            </p:cNvPr>
            <p:cNvCxnSpPr/>
            <p:nvPr/>
          </p:nvCxnSpPr>
          <p:spPr>
            <a:xfrm flipV="1">
              <a:off x="7150718" y="5127582"/>
              <a:ext cx="0" cy="390702"/>
            </a:xfrm>
            <a:prstGeom prst="straightConnector1">
              <a:avLst/>
            </a:prstGeom>
            <a:ln w="28575"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62771E73-33EA-48B9-B12C-A5BAE7C317C1}"/>
                </a:ext>
              </a:extLst>
            </p:cNvPr>
            <p:cNvCxnSpPr/>
            <p:nvPr/>
          </p:nvCxnSpPr>
          <p:spPr>
            <a:xfrm flipV="1">
              <a:off x="5291178" y="5127582"/>
              <a:ext cx="0" cy="390702"/>
            </a:xfrm>
            <a:prstGeom prst="straightConnector1">
              <a:avLst/>
            </a:prstGeom>
            <a:ln w="28575"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8D833B0D-F967-4214-A966-0D3C5E6E8296}"/>
                </a:ext>
              </a:extLst>
            </p:cNvPr>
            <p:cNvCxnSpPr/>
            <p:nvPr/>
          </p:nvCxnSpPr>
          <p:spPr>
            <a:xfrm flipV="1">
              <a:off x="3430861" y="3216357"/>
              <a:ext cx="0" cy="255363"/>
            </a:xfrm>
            <a:prstGeom prst="straightConnector1">
              <a:avLst/>
            </a:prstGeom>
            <a:ln w="28575">
              <a:prstDash val="solid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8CF61B37-9E20-4754-8D24-A06E2F07F052}"/>
                </a:ext>
              </a:extLst>
            </p:cNvPr>
            <p:cNvCxnSpPr/>
            <p:nvPr/>
          </p:nvCxnSpPr>
          <p:spPr>
            <a:xfrm flipV="1">
              <a:off x="7149942" y="3226620"/>
              <a:ext cx="0" cy="255363"/>
            </a:xfrm>
            <a:prstGeom prst="straightConnector1">
              <a:avLst/>
            </a:prstGeom>
            <a:ln w="28575">
              <a:prstDash val="solid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7D745A98-FC3C-45B0-9346-D14AA49E12CD}"/>
                </a:ext>
              </a:extLst>
            </p:cNvPr>
            <p:cNvCxnSpPr/>
            <p:nvPr/>
          </p:nvCxnSpPr>
          <p:spPr>
            <a:xfrm flipV="1">
              <a:off x="5290402" y="3226620"/>
              <a:ext cx="0" cy="255363"/>
            </a:xfrm>
            <a:prstGeom prst="straightConnector1">
              <a:avLst/>
            </a:prstGeom>
            <a:ln w="28575">
              <a:prstDash val="solid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34F9258D-505E-4666-A570-1B22391A2597}"/>
                </a:ext>
              </a:extLst>
            </p:cNvPr>
            <p:cNvCxnSpPr/>
            <p:nvPr/>
          </p:nvCxnSpPr>
          <p:spPr>
            <a:xfrm flipV="1">
              <a:off x="3456361" y="2060323"/>
              <a:ext cx="0" cy="226843"/>
            </a:xfrm>
            <a:prstGeom prst="straightConnector1">
              <a:avLst/>
            </a:prstGeom>
            <a:ln w="28575">
              <a:prstDash val="solid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86E79EFF-EAA1-4A08-A6B2-20C9F5C20E5C}"/>
                </a:ext>
              </a:extLst>
            </p:cNvPr>
            <p:cNvCxnSpPr/>
            <p:nvPr/>
          </p:nvCxnSpPr>
          <p:spPr>
            <a:xfrm flipV="1">
              <a:off x="7175442" y="2069440"/>
              <a:ext cx="0" cy="226843"/>
            </a:xfrm>
            <a:prstGeom prst="straightConnector1">
              <a:avLst/>
            </a:prstGeom>
            <a:ln w="28575">
              <a:prstDash val="solid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6F4ECB4D-7FCA-4E61-8491-7C9E8694D133}"/>
                </a:ext>
              </a:extLst>
            </p:cNvPr>
            <p:cNvCxnSpPr/>
            <p:nvPr/>
          </p:nvCxnSpPr>
          <p:spPr>
            <a:xfrm flipV="1">
              <a:off x="5315902" y="2069440"/>
              <a:ext cx="0" cy="226843"/>
            </a:xfrm>
            <a:prstGeom prst="straightConnector1">
              <a:avLst/>
            </a:prstGeom>
            <a:ln w="28575">
              <a:prstDash val="solid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B269032B-AB8C-4AD8-8C62-E5576A03EA08}"/>
                </a:ext>
              </a:extLst>
            </p:cNvPr>
            <p:cNvSpPr/>
            <p:nvPr/>
          </p:nvSpPr>
          <p:spPr>
            <a:xfrm>
              <a:off x="6448563" y="5812119"/>
              <a:ext cx="972716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ko-KR" altLang="en-US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출처</a:t>
              </a:r>
              <a:r>
                <a:rPr lang="en-US" altLang="ko-KR" sz="11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en-US" altLang="ko-KR" sz="1100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zdnet</a:t>
              </a:r>
              <a:endPara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46" name="Picture 6" descr="smart watch icon에 대한 이미지 검색결과">
              <a:extLst>
                <a:ext uri="{FF2B5EF4-FFF2-40B4-BE49-F238E27FC236}">
                  <a16:creationId xmlns:a16="http://schemas.microsoft.com/office/drawing/2014/main" id="{6530F1D6-C3A5-46AB-BE9E-1E8F65DA05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2807" y="5595590"/>
              <a:ext cx="516270" cy="766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4EEF44E9-E20D-4DA2-9182-5BE1FA586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4729671" y="5697056"/>
              <a:ext cx="424520" cy="563087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B0415445-B153-4DFC-9888-35710C306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6933598" y="5718491"/>
              <a:ext cx="1064503" cy="424230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A8B8C76-126E-4B42-ADCA-D852DFC807B0}"/>
                </a:ext>
              </a:extLst>
            </p:cNvPr>
            <p:cNvSpPr txBox="1"/>
            <p:nvPr/>
          </p:nvSpPr>
          <p:spPr>
            <a:xfrm>
              <a:off x="569835" y="5721495"/>
              <a:ext cx="1741471" cy="3287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rgbClr val="0000FF"/>
                  </a:solidFill>
                </a:rPr>
                <a:t>센서</a:t>
              </a:r>
              <a:r>
                <a:rPr lang="en-US" altLang="ko-KR" sz="1400" b="1" dirty="0">
                  <a:solidFill>
                    <a:srgbClr val="0000FF"/>
                  </a:solidFill>
                </a:rPr>
                <a:t>, </a:t>
              </a:r>
              <a:r>
                <a:rPr lang="ko-KR" altLang="en-US" sz="1400" b="1" dirty="0">
                  <a:solidFill>
                    <a:srgbClr val="0000FF"/>
                  </a:solidFill>
                </a:rPr>
                <a:t>디바이스</a:t>
              </a:r>
              <a:endParaRPr lang="en-US" altLang="ko-KR" sz="1400" b="1" dirty="0">
                <a:solidFill>
                  <a:srgbClr val="0000FF"/>
                </a:solidFill>
              </a:endParaRPr>
            </a:p>
          </p:txBody>
        </p: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042F4EE9-1473-4958-9C55-A2A252C0A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3539153" y="5597443"/>
              <a:ext cx="508209" cy="762313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2DCA1451-71CD-4858-9423-7968C239B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5644561" y="5601164"/>
              <a:ext cx="678580" cy="754870"/>
            </a:xfrm>
            <a:prstGeom prst="rect">
              <a:avLst/>
            </a:prstGeom>
          </p:spPr>
        </p:pic>
        <p:sp>
          <p:nvSpPr>
            <p:cNvPr id="52" name="모서리가 둥근 직사각형 61">
              <a:extLst>
                <a:ext uri="{FF2B5EF4-FFF2-40B4-BE49-F238E27FC236}">
                  <a16:creationId xmlns:a16="http://schemas.microsoft.com/office/drawing/2014/main" id="{69892D50-3171-4303-9A2F-46F77544E1AF}"/>
                </a:ext>
              </a:extLst>
            </p:cNvPr>
            <p:cNvSpPr/>
            <p:nvPr/>
          </p:nvSpPr>
          <p:spPr>
            <a:xfrm>
              <a:off x="2316346" y="5521717"/>
              <a:ext cx="5675294" cy="91405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F1AA954A-FEB7-40D1-8912-C1DBA31BCC89}"/>
                </a:ext>
              </a:extLst>
            </p:cNvPr>
            <p:cNvCxnSpPr/>
            <p:nvPr/>
          </p:nvCxnSpPr>
          <p:spPr>
            <a:xfrm>
              <a:off x="2839077" y="5975152"/>
              <a:ext cx="647568" cy="6895"/>
            </a:xfrm>
            <a:prstGeom prst="straightConnector1">
              <a:avLst/>
            </a:prstGeom>
            <a:ln w="28575"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065A306A-3C84-4198-BFF8-8D0DCC1A13A1}"/>
                </a:ext>
              </a:extLst>
            </p:cNvPr>
            <p:cNvCxnSpPr/>
            <p:nvPr/>
          </p:nvCxnSpPr>
          <p:spPr>
            <a:xfrm>
              <a:off x="4073753" y="5978599"/>
              <a:ext cx="647568" cy="0"/>
            </a:xfrm>
            <a:prstGeom prst="straightConnector1">
              <a:avLst/>
            </a:prstGeom>
            <a:ln w="28575"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2B6A3A06-2A94-4740-9242-B2EC16308A7E}"/>
                </a:ext>
              </a:extLst>
            </p:cNvPr>
            <p:cNvCxnSpPr/>
            <p:nvPr/>
          </p:nvCxnSpPr>
          <p:spPr>
            <a:xfrm>
              <a:off x="5021370" y="5978599"/>
              <a:ext cx="647568" cy="0"/>
            </a:xfrm>
            <a:prstGeom prst="straightConnector1">
              <a:avLst/>
            </a:prstGeom>
            <a:ln w="28575"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화살표 연결선 55">
              <a:extLst>
                <a:ext uri="{FF2B5EF4-FFF2-40B4-BE49-F238E27FC236}">
                  <a16:creationId xmlns:a16="http://schemas.microsoft.com/office/drawing/2014/main" id="{AC5091A2-1F93-4A74-B4A4-47474AB04670}"/>
                </a:ext>
              </a:extLst>
            </p:cNvPr>
            <p:cNvCxnSpPr/>
            <p:nvPr/>
          </p:nvCxnSpPr>
          <p:spPr>
            <a:xfrm>
              <a:off x="6270927" y="5978599"/>
              <a:ext cx="647568" cy="0"/>
            </a:xfrm>
            <a:prstGeom prst="straightConnector1">
              <a:avLst/>
            </a:prstGeom>
            <a:ln w="28575"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CBC4DF7-A218-4F21-BDEB-A53F6E6968A5}"/>
              </a:ext>
            </a:extLst>
          </p:cNvPr>
          <p:cNvSpPr txBox="1"/>
          <p:nvPr/>
        </p:nvSpPr>
        <p:spPr>
          <a:xfrm>
            <a:off x="7064038" y="5498174"/>
            <a:ext cx="2109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0000FF"/>
                </a:solidFill>
                <a:highlight>
                  <a:srgbClr val="FFFF00"/>
                </a:highlight>
              </a:rPr>
              <a:t>Arduino Nano 33 BLE sense</a:t>
            </a:r>
            <a:r>
              <a:rPr lang="ko-KR" altLang="en-US" sz="1800" b="1" dirty="0">
                <a:solidFill>
                  <a:srgbClr val="0000FF"/>
                </a:solidFill>
                <a:highlight>
                  <a:srgbClr val="FFFF00"/>
                </a:highlight>
              </a:rPr>
              <a:t>보드 사용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0A2706-016F-46EB-B46E-C5A724858816}"/>
              </a:ext>
            </a:extLst>
          </p:cNvPr>
          <p:cNvSpPr txBox="1"/>
          <p:nvPr/>
        </p:nvSpPr>
        <p:spPr>
          <a:xfrm>
            <a:off x="7064038" y="2479983"/>
            <a:ext cx="2109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000FF"/>
                </a:solidFill>
                <a:highlight>
                  <a:srgbClr val="FFFF00"/>
                </a:highlight>
              </a:rPr>
              <a:t>색깔 인식</a:t>
            </a:r>
            <a:r>
              <a:rPr lang="en-US" altLang="ko-KR" b="1" dirty="0">
                <a:solidFill>
                  <a:srgbClr val="0000FF"/>
                </a:solidFill>
                <a:highlight>
                  <a:srgbClr val="FFFF00"/>
                </a:highlight>
              </a:rPr>
              <a:t>,</a:t>
            </a:r>
          </a:p>
          <a:p>
            <a:pPr algn="ctr"/>
            <a:r>
              <a:rPr lang="ko-KR" altLang="en-US" b="1" dirty="0">
                <a:solidFill>
                  <a:srgbClr val="0000FF"/>
                </a:solidFill>
                <a:highlight>
                  <a:srgbClr val="FFFF00"/>
                </a:highlight>
              </a:rPr>
              <a:t>음성 인식 예정</a:t>
            </a:r>
            <a:endParaRPr lang="ko-KR" altLang="en-US" dirty="0">
              <a:highlight>
                <a:srgbClr val="FFFF00"/>
              </a:highlight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67B1B07B-AF43-46C3-8F9B-086FD88BF716}"/>
              </a:ext>
            </a:extLst>
          </p:cNvPr>
          <p:cNvCxnSpPr>
            <a:cxnSpLocks/>
            <a:stCxn id="4" idx="0"/>
            <a:endCxn id="5" idx="2"/>
          </p:cNvCxnSpPr>
          <p:nvPr/>
        </p:nvCxnSpPr>
        <p:spPr>
          <a:xfrm flipV="1">
            <a:off x="8118935" y="3126314"/>
            <a:ext cx="0" cy="2371860"/>
          </a:xfrm>
          <a:prstGeom prst="straightConnector1">
            <a:avLst/>
          </a:prstGeom>
          <a:ln w="508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6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17092" y="2856707"/>
            <a:ext cx="293221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I. </a:t>
            </a:r>
            <a:r>
              <a:rPr lang="ko-KR" altLang="en-US" sz="4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사업 개요</a:t>
            </a:r>
            <a:endParaRPr lang="en-US" altLang="ko-KR" sz="44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5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 rot="10800000">
            <a:off x="1691680" y="1775911"/>
            <a:ext cx="5904656" cy="288099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286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763687" y="1862877"/>
            <a:ext cx="5760640" cy="273698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858040" y="2856707"/>
            <a:ext cx="576063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I.</a:t>
            </a:r>
            <a:r>
              <a:rPr lang="ko-KR" alt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 색상분류</a:t>
            </a:r>
            <a:endParaRPr lang="en-US" altLang="ko-KR" sz="32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8A7085-B91B-41C7-AE5D-CB7273FB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1418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08E3A6-53F7-4646-BCDB-3F1B31692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색상 분류 학습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1430EB-E489-40EC-95C5-B549BFF46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445F8F-156F-4881-9B06-A5A7115B02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908720"/>
            <a:ext cx="5997451" cy="536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521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5DC672-64AA-4B3F-A27B-97CD52EA2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색상 분류 학습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0973A-BF8E-49A6-B79B-377285DB3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608662"/>
            <a:ext cx="8496944" cy="5361459"/>
          </a:xfrm>
        </p:spPr>
        <p:txBody>
          <a:bodyPr>
            <a:normAutofit/>
          </a:bodyPr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</a:pPr>
            <a:r>
              <a:rPr lang="ko-KR" altLang="en-US" sz="2000" b="1" dirty="0">
                <a:solidFill>
                  <a:srgbClr val="0000FF"/>
                </a:solidFill>
              </a:rPr>
              <a:t>데이터 준비</a:t>
            </a:r>
            <a:endParaRPr lang="en-US" altLang="ko-KR" sz="900" b="1" dirty="0">
              <a:solidFill>
                <a:srgbClr val="0000FF"/>
              </a:solidFill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solidFill>
                  <a:schemeClr val="tx1"/>
                </a:solidFill>
                <a:latin typeface="+mn-ea"/>
                <a:ea typeface="+mn-ea"/>
              </a:rPr>
              <a:t>아두이노로부터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ea typeface="+mn-ea"/>
              </a:rPr>
              <a:t> 추출한 색상 검출 파일을 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  <a:ea typeface="+mn-ea"/>
              </a:rPr>
              <a:t>Colab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ea typeface="+mn-ea"/>
              </a:rPr>
              <a:t>에 업로드함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endParaRPr lang="en-US" altLang="ko-KR" sz="1600" b="1" dirty="0"/>
          </a:p>
        </p:txBody>
      </p:sp>
      <p:pic>
        <p:nvPicPr>
          <p:cNvPr id="7" name="Gambar 6">
            <a:extLst>
              <a:ext uri="{FF2B5EF4-FFF2-40B4-BE49-F238E27FC236}">
                <a16:creationId xmlns:a16="http://schemas.microsoft.com/office/drawing/2014/main" id="{B71E4369-7727-4581-9333-A8BA071C7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909762"/>
            <a:ext cx="3590925" cy="3038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DB9677D3-D12A-634B-9763-AFF30643B8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1556258"/>
            <a:ext cx="2686965" cy="468052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D8D54F22-66AA-0648-A812-1077BB21DFFD}"/>
              </a:ext>
            </a:extLst>
          </p:cNvPr>
          <p:cNvCxnSpPr>
            <a:cxnSpLocks/>
          </p:cNvCxnSpPr>
          <p:nvPr/>
        </p:nvCxnSpPr>
        <p:spPr>
          <a:xfrm flipV="1">
            <a:off x="2195736" y="2564904"/>
            <a:ext cx="3456384" cy="1512168"/>
          </a:xfrm>
          <a:prstGeom prst="line">
            <a:avLst/>
          </a:prstGeom>
          <a:ln w="19050">
            <a:solidFill>
              <a:srgbClr val="C00000"/>
            </a:solidFill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67996ED2-969D-0B4F-826B-BA52032E0C83}"/>
              </a:ext>
            </a:extLst>
          </p:cNvPr>
          <p:cNvCxnSpPr>
            <a:cxnSpLocks/>
          </p:cNvCxnSpPr>
          <p:nvPr/>
        </p:nvCxnSpPr>
        <p:spPr>
          <a:xfrm>
            <a:off x="2195736" y="4293096"/>
            <a:ext cx="3456384" cy="1943682"/>
          </a:xfrm>
          <a:prstGeom prst="line">
            <a:avLst/>
          </a:prstGeom>
          <a:ln w="19050">
            <a:solidFill>
              <a:srgbClr val="C00000"/>
            </a:solidFill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C977BBB-DECF-924B-A75C-84BC82C8A0E1}"/>
              </a:ext>
            </a:extLst>
          </p:cNvPr>
          <p:cNvSpPr txBox="1"/>
          <p:nvPr/>
        </p:nvSpPr>
        <p:spPr>
          <a:xfrm>
            <a:off x="415697" y="5155392"/>
            <a:ext cx="3560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 err="1">
                <a:solidFill>
                  <a:srgbClr val="C00000"/>
                </a:solidFill>
              </a:rPr>
              <a:t>object_color_capture</a:t>
            </a:r>
            <a:r>
              <a:rPr kumimoji="1" lang="ko-KR" altLang="en-US" dirty="0">
                <a:solidFill>
                  <a:srgbClr val="C00000"/>
                </a:solidFill>
              </a:rPr>
              <a:t> 코드를 </a:t>
            </a:r>
            <a:br>
              <a:rPr kumimoji="1" lang="en-US" altLang="ko-KR" dirty="0">
                <a:solidFill>
                  <a:srgbClr val="C00000"/>
                </a:solidFill>
              </a:rPr>
            </a:br>
            <a:r>
              <a:rPr kumimoji="1" lang="ko-KR" altLang="en-US" dirty="0">
                <a:solidFill>
                  <a:srgbClr val="C00000"/>
                </a:solidFill>
              </a:rPr>
              <a:t>활용하여 초록색을 </a:t>
            </a:r>
            <a:r>
              <a:rPr kumimoji="1" lang="ko-KR" altLang="en-US" dirty="0" err="1">
                <a:solidFill>
                  <a:srgbClr val="C00000"/>
                </a:solidFill>
              </a:rPr>
              <a:t>센싱한</a:t>
            </a:r>
            <a:r>
              <a:rPr kumimoji="1" lang="ko-KR" altLang="en-US" dirty="0">
                <a:solidFill>
                  <a:srgbClr val="C00000"/>
                </a:solidFill>
              </a:rPr>
              <a:t> </a:t>
            </a:r>
            <a:r>
              <a:rPr kumimoji="1" lang="en-US" altLang="ko-KR" dirty="0">
                <a:solidFill>
                  <a:srgbClr val="C00000"/>
                </a:solidFill>
              </a:rPr>
              <a:t>RGB</a:t>
            </a:r>
            <a:r>
              <a:rPr kumimoji="1" lang="ko-KR" altLang="en-US" dirty="0">
                <a:solidFill>
                  <a:srgbClr val="C00000"/>
                </a:solidFill>
              </a:rPr>
              <a:t> 값</a:t>
            </a:r>
          </a:p>
        </p:txBody>
      </p:sp>
    </p:spTree>
    <p:extLst>
      <p:ext uri="{BB962C8B-B14F-4D97-AF65-F5344CB8AC3E}">
        <p14:creationId xmlns:p14="http://schemas.microsoft.com/office/powerpoint/2010/main" val="2157140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ambar 14">
            <a:extLst>
              <a:ext uri="{FF2B5EF4-FFF2-40B4-BE49-F238E27FC236}">
                <a16:creationId xmlns:a16="http://schemas.microsoft.com/office/drawing/2014/main" id="{918B0149-9D27-4B90-95BB-AB807BCE1F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439"/>
          <a:stretch/>
        </p:blipFill>
        <p:spPr>
          <a:xfrm>
            <a:off x="677485" y="3695739"/>
            <a:ext cx="5007742" cy="597358"/>
          </a:xfrm>
          <a:prstGeom prst="rect">
            <a:avLst/>
          </a:prstGeom>
        </p:spPr>
      </p:pic>
      <p:pic>
        <p:nvPicPr>
          <p:cNvPr id="11" name="Gambar 10">
            <a:extLst>
              <a:ext uri="{FF2B5EF4-FFF2-40B4-BE49-F238E27FC236}">
                <a16:creationId xmlns:a16="http://schemas.microsoft.com/office/drawing/2014/main" id="{7921C284-418F-4D15-9995-4D56CF89A8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7" y="2960115"/>
            <a:ext cx="4608512" cy="725005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14C1B083-081B-407B-BB7B-FB68F0661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67" y="692696"/>
            <a:ext cx="4608512" cy="2272429"/>
          </a:xfrm>
          <a:prstGeom prst="rect">
            <a:avLst/>
          </a:prstGeom>
        </p:spPr>
      </p:pic>
      <p:sp>
        <p:nvSpPr>
          <p:cNvPr id="5" name="Kotak Teks 4">
            <a:extLst>
              <a:ext uri="{FF2B5EF4-FFF2-40B4-BE49-F238E27FC236}">
                <a16:creationId xmlns:a16="http://schemas.microsoft.com/office/drawing/2014/main" id="{0FD4AB97-4A71-4555-A352-A0FD0021C967}"/>
              </a:ext>
            </a:extLst>
          </p:cNvPr>
          <p:cNvSpPr txBox="1"/>
          <p:nvPr/>
        </p:nvSpPr>
        <p:spPr>
          <a:xfrm>
            <a:off x="4821131" y="951354"/>
            <a:ext cx="3999631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1200" dirty="0" err="1"/>
              <a:t>matplotlib.pyplot</a:t>
            </a:r>
            <a:r>
              <a:rPr lang="en-US" sz="1200" dirty="0"/>
              <a:t> : </a:t>
            </a:r>
            <a:r>
              <a:rPr lang="ko-KR" altLang="en-US" sz="1200" dirty="0"/>
              <a:t>그래프를 그리기 위한 패키지</a:t>
            </a:r>
            <a:endParaRPr lang="en-US" sz="1200" dirty="0"/>
          </a:p>
          <a:p>
            <a:pPr marL="171450" indent="-171450">
              <a:buFontTx/>
              <a:buChar char="-"/>
            </a:pPr>
            <a:r>
              <a:rPr lang="en-US" sz="1200" dirty="0" err="1"/>
              <a:t>numpy</a:t>
            </a:r>
            <a:r>
              <a:rPr lang="en-US" sz="1200" dirty="0"/>
              <a:t> : </a:t>
            </a:r>
            <a:r>
              <a:rPr lang="ko-KR" altLang="en-US" sz="1200" dirty="0" err="1"/>
              <a:t>파이썬의</a:t>
            </a:r>
            <a:r>
              <a:rPr lang="ko-KR" altLang="en-US" sz="1200" dirty="0"/>
              <a:t> 다차원 배열 연산을 하기 위한 패키지</a:t>
            </a:r>
            <a:endParaRPr lang="en-US" sz="1200" dirty="0"/>
          </a:p>
          <a:p>
            <a:pPr marL="171450" indent="-171450">
              <a:buFontTx/>
              <a:buChar char="-"/>
            </a:pPr>
            <a:r>
              <a:rPr lang="en-US" sz="1200" dirty="0"/>
              <a:t>pandas : </a:t>
            </a:r>
            <a:r>
              <a:rPr lang="ko-KR" altLang="en-US" sz="1200" dirty="0"/>
              <a:t>데이터 분석을 위한 패키지</a:t>
            </a:r>
            <a:endParaRPr lang="en-US" sz="1200" dirty="0"/>
          </a:p>
          <a:p>
            <a:pPr marL="171450" indent="-171450">
              <a:buFontTx/>
              <a:buChar char="-"/>
            </a:pPr>
            <a:r>
              <a:rPr lang="en-US" sz="1200" dirty="0" err="1"/>
              <a:t>tensorflow</a:t>
            </a:r>
            <a:r>
              <a:rPr lang="en-US" sz="1200" dirty="0"/>
              <a:t> : </a:t>
            </a:r>
            <a:r>
              <a:rPr lang="ko-KR" altLang="en-US" sz="1200" dirty="0" err="1"/>
              <a:t>머신러닝</a:t>
            </a:r>
            <a:r>
              <a:rPr lang="ko-KR" altLang="en-US" sz="1200" dirty="0"/>
              <a:t> 라이브러리</a:t>
            </a:r>
            <a:r>
              <a:rPr lang="en-US" sz="1200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sz="1200" dirty="0" err="1"/>
              <a:t>os</a:t>
            </a:r>
            <a:r>
              <a:rPr lang="en-US" sz="1200" dirty="0"/>
              <a:t> : </a:t>
            </a:r>
            <a:r>
              <a:rPr lang="ko-KR" altLang="en-US" sz="1200" dirty="0" err="1"/>
              <a:t>파이썬이</a:t>
            </a:r>
            <a:r>
              <a:rPr lang="ko-KR" altLang="en-US" sz="1200" dirty="0"/>
              <a:t> 시스템 운영체제에 접근하기 위한 패키지</a:t>
            </a:r>
            <a:endParaRPr lang="en-US" sz="1200" dirty="0"/>
          </a:p>
          <a:p>
            <a:pPr marL="171450" indent="-171450">
              <a:buFontTx/>
              <a:buChar char="-"/>
            </a:pPr>
            <a:r>
              <a:rPr lang="en-US" sz="1200" dirty="0" err="1"/>
              <a:t>fileinput</a:t>
            </a:r>
            <a:r>
              <a:rPr lang="en-US" sz="1200" dirty="0"/>
              <a:t> : </a:t>
            </a:r>
            <a:r>
              <a:rPr lang="ko-KR" altLang="en-US" sz="1200" dirty="0"/>
              <a:t>입력 파일을 읽기 위한 패키지</a:t>
            </a:r>
            <a:endParaRPr lang="en-US" sz="1200" dirty="0"/>
          </a:p>
        </p:txBody>
      </p:sp>
      <p:sp>
        <p:nvSpPr>
          <p:cNvPr id="10" name="Kotak Teks 9">
            <a:extLst>
              <a:ext uri="{FF2B5EF4-FFF2-40B4-BE49-F238E27FC236}">
                <a16:creationId xmlns:a16="http://schemas.microsoft.com/office/drawing/2014/main" id="{E0CEBBDF-9E36-4026-A245-D8C27FA76536}"/>
              </a:ext>
            </a:extLst>
          </p:cNvPr>
          <p:cNvSpPr txBox="1"/>
          <p:nvPr/>
        </p:nvSpPr>
        <p:spPr>
          <a:xfrm>
            <a:off x="4730118" y="2250660"/>
            <a:ext cx="4085451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/>
              <a:t>Seed</a:t>
            </a:r>
            <a:r>
              <a:rPr lang="en-US" sz="1200" dirty="0"/>
              <a:t> : </a:t>
            </a:r>
            <a:r>
              <a:rPr lang="ko-KR" altLang="en-US" sz="1200" dirty="0"/>
              <a:t>난수 생성기가 난수를 생성할 때 기준</a:t>
            </a:r>
            <a:endParaRPr lang="en-US" sz="1200" dirty="0"/>
          </a:p>
          <a:p>
            <a:r>
              <a:rPr lang="en-US" sz="1200" dirty="0"/>
              <a:t>* </a:t>
            </a:r>
            <a:r>
              <a:rPr lang="ko-KR" altLang="en-US" sz="1200" dirty="0"/>
              <a:t>세팅을 </a:t>
            </a:r>
            <a:r>
              <a:rPr lang="ko-KR" altLang="en-US" sz="1200" dirty="0" err="1"/>
              <a:t>해놓으면</a:t>
            </a:r>
            <a:r>
              <a:rPr lang="ko-KR" altLang="en-US" sz="1200" dirty="0"/>
              <a:t> 몇 번을 실행해도 동일한 난수가 생성됨</a:t>
            </a:r>
            <a:endParaRPr lang="en-US" sz="1200" dirty="0"/>
          </a:p>
        </p:txBody>
      </p:sp>
      <p:sp>
        <p:nvSpPr>
          <p:cNvPr id="13" name="Kotak Teks 12">
            <a:extLst>
              <a:ext uri="{FF2B5EF4-FFF2-40B4-BE49-F238E27FC236}">
                <a16:creationId xmlns:a16="http://schemas.microsoft.com/office/drawing/2014/main" id="{EBA330CF-E12B-45D9-A3BC-C89638C65B72}"/>
              </a:ext>
            </a:extLst>
          </p:cNvPr>
          <p:cNvSpPr txBox="1"/>
          <p:nvPr/>
        </p:nvSpPr>
        <p:spPr>
          <a:xfrm>
            <a:off x="4294293" y="2811302"/>
            <a:ext cx="4742204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/>
              <a:t>CLASSES</a:t>
            </a:r>
            <a:r>
              <a:rPr lang="en-US" sz="1200" dirty="0"/>
              <a:t> : </a:t>
            </a:r>
            <a:r>
              <a:rPr lang="ko-KR" altLang="en-US" sz="1200" dirty="0"/>
              <a:t>빈 리스트</a:t>
            </a:r>
            <a:r>
              <a:rPr lang="en-US" altLang="ko-KR" sz="1200" dirty="0"/>
              <a:t>(List)</a:t>
            </a:r>
            <a:r>
              <a:rPr lang="ko-KR" altLang="en-US" sz="1200" dirty="0"/>
              <a:t> 생성</a:t>
            </a:r>
            <a:endParaRPr lang="en-US" sz="1200" dirty="0"/>
          </a:p>
          <a:p>
            <a:endParaRPr lang="en-US" sz="1200" dirty="0"/>
          </a:p>
          <a:p>
            <a:r>
              <a:rPr lang="en-US" sz="1200" b="1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1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file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os.listdir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"/content/"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pPr marL="171450" indent="-171450">
              <a:buFontTx/>
              <a:buChar char="-"/>
            </a:pPr>
            <a:r>
              <a:rPr lang="en-US" sz="1200" dirty="0"/>
              <a:t>content </a:t>
            </a:r>
            <a:r>
              <a:rPr lang="ko-KR" altLang="en-US" sz="1200" dirty="0"/>
              <a:t>디렉토리의 아래에 있는 파일을 순차적으로 불러옴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예를 들어</a:t>
            </a:r>
            <a:r>
              <a:rPr lang="en-US" altLang="ko-KR" sz="1200" dirty="0"/>
              <a:t>, </a:t>
            </a:r>
            <a:r>
              <a:rPr lang="ko-KR" altLang="en-US" sz="1200" dirty="0"/>
              <a:t>첫번째 </a:t>
            </a:r>
            <a:r>
              <a:rPr lang="en-US" altLang="ko-KR" sz="1200" dirty="0"/>
              <a:t>loop</a:t>
            </a:r>
            <a:r>
              <a:rPr lang="ko-KR" altLang="en-US" sz="1200" dirty="0"/>
              <a:t> 에서는 </a:t>
            </a:r>
            <a:r>
              <a:rPr lang="en-US" altLang="ko-KR" sz="1200" dirty="0"/>
              <a:t>file </a:t>
            </a:r>
            <a:r>
              <a:rPr lang="ko-KR" altLang="en-US" sz="1200" dirty="0"/>
              <a:t>변수는 </a:t>
            </a:r>
            <a:r>
              <a:rPr lang="en-US" altLang="ko-KR" sz="1200" dirty="0"/>
              <a:t>green.csv </a:t>
            </a:r>
            <a:r>
              <a:rPr lang="ko-KR" altLang="en-US" sz="1200" dirty="0"/>
              <a:t>문자열이 담기고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두번째 </a:t>
            </a:r>
            <a:r>
              <a:rPr lang="en-US" altLang="ko-KR" sz="1200" dirty="0"/>
              <a:t>loop</a:t>
            </a:r>
            <a:r>
              <a:rPr lang="ko-KR" altLang="en-US" sz="1200" dirty="0"/>
              <a:t>에서 </a:t>
            </a:r>
            <a:r>
              <a:rPr lang="en-US" altLang="ko-KR" sz="1200" dirty="0"/>
              <a:t>file </a:t>
            </a:r>
            <a:r>
              <a:rPr lang="ko-KR" altLang="en-US" sz="1200" dirty="0"/>
              <a:t>변수는 </a:t>
            </a:r>
            <a:r>
              <a:rPr lang="en-US" altLang="ko-KR" sz="1200" dirty="0"/>
              <a:t>orange.csv </a:t>
            </a:r>
            <a:r>
              <a:rPr lang="ko-KR" altLang="en-US" sz="1200" dirty="0"/>
              <a:t>문자열이 담기며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세번째 </a:t>
            </a:r>
            <a:r>
              <a:rPr lang="en-US" altLang="ko-KR" sz="1200" dirty="0"/>
              <a:t>loop</a:t>
            </a:r>
            <a:r>
              <a:rPr lang="ko-KR" altLang="en-US" sz="1200" dirty="0"/>
              <a:t>에서 </a:t>
            </a:r>
            <a:r>
              <a:rPr lang="en-US" altLang="ko-KR" sz="1200" dirty="0"/>
              <a:t>file </a:t>
            </a:r>
            <a:r>
              <a:rPr lang="ko-KR" altLang="en-US" sz="1200" dirty="0"/>
              <a:t>변수는 </a:t>
            </a:r>
            <a:r>
              <a:rPr lang="en-US" altLang="ko-KR" sz="1200" dirty="0"/>
              <a:t>red.csv </a:t>
            </a:r>
            <a:r>
              <a:rPr lang="ko-KR" altLang="en-US" sz="1200" dirty="0"/>
              <a:t>문자열을 포함한다</a:t>
            </a:r>
            <a:r>
              <a:rPr lang="en-US" altLang="ko-KR" sz="1200" dirty="0"/>
              <a:t>.</a:t>
            </a:r>
          </a:p>
          <a:p>
            <a:pPr marL="171450" indent="-171450">
              <a:buFontTx/>
              <a:buChar char="-"/>
            </a:pPr>
            <a:endParaRPr lang="en-US" sz="1200" dirty="0"/>
          </a:p>
          <a:p>
            <a:r>
              <a:rPr lang="en-US" sz="1200" b="1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1" dirty="0" err="1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file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.endswith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＂.csv＂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CLASSES.append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os.path.splitext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file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)[</a:t>
            </a:r>
            <a:r>
              <a:rPr lang="en-US" sz="12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 err="1"/>
              <a:t>endswith</a:t>
            </a:r>
            <a:r>
              <a:rPr lang="en-US" altLang="ko-KR" sz="1200" dirty="0"/>
              <a:t> : </a:t>
            </a:r>
            <a:r>
              <a:rPr lang="ko-KR" altLang="en-US" sz="1200" dirty="0"/>
              <a:t>문자열에서</a:t>
            </a:r>
            <a:r>
              <a:rPr lang="en-US" altLang="ko-KR" sz="1200" dirty="0"/>
              <a:t> </a:t>
            </a:r>
            <a:r>
              <a:rPr lang="ko-KR" altLang="en-US" sz="1200" dirty="0"/>
              <a:t>특정 문자 찾기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즉</a:t>
            </a:r>
            <a:r>
              <a:rPr lang="en-US" altLang="ko-KR" sz="1200" dirty="0"/>
              <a:t>, </a:t>
            </a:r>
            <a:r>
              <a:rPr lang="ko-KR" altLang="en-US" sz="1200" dirty="0"/>
              <a:t>불러온 파일이 </a:t>
            </a:r>
            <a:r>
              <a:rPr lang="en-US" altLang="ko-KR" sz="1200" dirty="0"/>
              <a:t>.csv </a:t>
            </a:r>
            <a:r>
              <a:rPr lang="ko-KR" altLang="en-US" sz="1200" dirty="0"/>
              <a:t>확장자인지 아닌지 판단함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en-US" sz="1200" dirty="0"/>
              <a:t>csv </a:t>
            </a:r>
            <a:r>
              <a:rPr lang="ko-KR" altLang="en-US" sz="1200" dirty="0"/>
              <a:t>파일이 맞을 경우</a:t>
            </a:r>
            <a:r>
              <a:rPr lang="en-US" altLang="ko-KR" sz="1200" dirty="0"/>
              <a:t>, </a:t>
            </a:r>
            <a:r>
              <a:rPr lang="ko-KR" altLang="en-US" sz="1200" dirty="0"/>
              <a:t>확장자를 제외한 파일명을 가져와 </a:t>
            </a:r>
            <a:r>
              <a:rPr lang="en-US" altLang="ko-KR" sz="1200" dirty="0"/>
              <a:t>CLASSES</a:t>
            </a:r>
            <a:r>
              <a:rPr lang="ko-KR" altLang="en-US" sz="1200" dirty="0"/>
              <a:t>에 추가함</a:t>
            </a:r>
            <a:endParaRPr lang="en-US" altLang="ko-KR" sz="1200" dirty="0"/>
          </a:p>
        </p:txBody>
      </p:sp>
      <p:sp>
        <p:nvSpPr>
          <p:cNvPr id="17" name="Kotak Teks 16">
            <a:extLst>
              <a:ext uri="{FF2B5EF4-FFF2-40B4-BE49-F238E27FC236}">
                <a16:creationId xmlns:a16="http://schemas.microsoft.com/office/drawing/2014/main" id="{836C42CA-683F-4331-81E7-BCF76A6CBC11}"/>
              </a:ext>
            </a:extLst>
          </p:cNvPr>
          <p:cNvSpPr txBox="1"/>
          <p:nvPr/>
        </p:nvSpPr>
        <p:spPr>
          <a:xfrm>
            <a:off x="500651" y="4366845"/>
            <a:ext cx="342833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 err="1"/>
              <a:t>CLASSES.sort</a:t>
            </a:r>
            <a:r>
              <a:rPr lang="en-US" sz="1200" b="1" dirty="0"/>
              <a:t>()</a:t>
            </a:r>
          </a:p>
          <a:p>
            <a:r>
              <a:rPr lang="en-US" sz="1200" dirty="0"/>
              <a:t>- sort </a:t>
            </a:r>
            <a:r>
              <a:rPr lang="ko-KR" altLang="en-US" sz="1200" dirty="0"/>
              <a:t>함수를 사용하여 </a:t>
            </a:r>
            <a:r>
              <a:rPr lang="en-US" altLang="ko-KR" sz="1200" dirty="0"/>
              <a:t>CLASSES </a:t>
            </a:r>
            <a:r>
              <a:rPr lang="ko-KR" altLang="en-US" sz="1200" dirty="0"/>
              <a:t>내에 있는 값을 오름차순으로 정렬함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00"/>
                </a:highlight>
              </a:rPr>
              <a:t>(GREEN, ORANGE, RED)</a:t>
            </a:r>
            <a:endParaRPr lang="en-US" sz="12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9" name="Kotak Teks 18">
            <a:extLst>
              <a:ext uri="{FF2B5EF4-FFF2-40B4-BE49-F238E27FC236}">
                <a16:creationId xmlns:a16="http://schemas.microsoft.com/office/drawing/2014/main" id="{0DA445F4-B716-4187-9926-F9CB2E8B1298}"/>
              </a:ext>
            </a:extLst>
          </p:cNvPr>
          <p:cNvSpPr txBox="1"/>
          <p:nvPr/>
        </p:nvSpPr>
        <p:spPr>
          <a:xfrm>
            <a:off x="500651" y="5086925"/>
            <a:ext cx="3428333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/>
              <a:t>SAMPLES_WINDOW_LEN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데이터셋에서 얼만큼 사용할지 결정함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전체를 사용할 경우 </a:t>
            </a:r>
            <a:r>
              <a:rPr lang="en-US" altLang="ko-KR" sz="1200" dirty="0"/>
              <a:t>1</a:t>
            </a:r>
            <a:r>
              <a:rPr lang="ko-KR" altLang="en-US" sz="1200" dirty="0"/>
              <a:t>로 설정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- </a:t>
            </a:r>
            <a:r>
              <a:rPr lang="ko-KR" altLang="en-US" sz="1200" dirty="0">
                <a:solidFill>
                  <a:srgbClr val="FF0000"/>
                </a:solidFill>
              </a:rPr>
              <a:t>다음 페이지의 </a:t>
            </a:r>
            <a:r>
              <a:rPr lang="en-US" altLang="ko-KR" sz="1200" dirty="0">
                <a:solidFill>
                  <a:srgbClr val="FF0000"/>
                </a:solidFill>
              </a:rPr>
              <a:t>6</a:t>
            </a:r>
            <a:r>
              <a:rPr lang="ko-KR" altLang="en-US" sz="1200" dirty="0">
                <a:solidFill>
                  <a:srgbClr val="FF0000"/>
                </a:solidFill>
              </a:rPr>
              <a:t>번 과정과 연결되어 있음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6" name="오른쪽 중괄호 5">
            <a:extLst>
              <a:ext uri="{FF2B5EF4-FFF2-40B4-BE49-F238E27FC236}">
                <a16:creationId xmlns:a16="http://schemas.microsoft.com/office/drawing/2014/main" id="{3216AA1B-4277-4E63-BF8E-750D64B5A9E6}"/>
              </a:ext>
            </a:extLst>
          </p:cNvPr>
          <p:cNvSpPr/>
          <p:nvPr/>
        </p:nvSpPr>
        <p:spPr>
          <a:xfrm>
            <a:off x="2804907" y="1196752"/>
            <a:ext cx="288032" cy="734411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1755B26-6D82-4F95-8249-243D147E5F29}"/>
              </a:ext>
            </a:extLst>
          </p:cNvPr>
          <p:cNvSpPr/>
          <p:nvPr/>
        </p:nvSpPr>
        <p:spPr bwMode="auto">
          <a:xfrm>
            <a:off x="3171846" y="1455945"/>
            <a:ext cx="288032" cy="216024"/>
          </a:xfrm>
          <a:prstGeom prst="ellipse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7EE6CE7-BC57-4F80-97A6-6069451FF929}"/>
              </a:ext>
            </a:extLst>
          </p:cNvPr>
          <p:cNvSpPr/>
          <p:nvPr/>
        </p:nvSpPr>
        <p:spPr bwMode="auto">
          <a:xfrm>
            <a:off x="4749123" y="893881"/>
            <a:ext cx="288032" cy="216024"/>
          </a:xfrm>
          <a:prstGeom prst="ellipse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9931F11-318D-4A75-9F08-EFE5591CD3E4}"/>
              </a:ext>
            </a:extLst>
          </p:cNvPr>
          <p:cNvSpPr/>
          <p:nvPr/>
        </p:nvSpPr>
        <p:spPr bwMode="auto">
          <a:xfrm>
            <a:off x="4586102" y="2182027"/>
            <a:ext cx="288032" cy="216024"/>
          </a:xfrm>
          <a:prstGeom prst="ellipse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1A6329E-4634-46C1-9028-88039AB58C40}"/>
              </a:ext>
            </a:extLst>
          </p:cNvPr>
          <p:cNvSpPr/>
          <p:nvPr/>
        </p:nvSpPr>
        <p:spPr bwMode="auto">
          <a:xfrm>
            <a:off x="4199270" y="2669685"/>
            <a:ext cx="288032" cy="216024"/>
          </a:xfrm>
          <a:prstGeom prst="ellipse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F6BEC36-223A-4584-9D36-6C949E8DCD49}"/>
              </a:ext>
            </a:extLst>
          </p:cNvPr>
          <p:cNvSpPr/>
          <p:nvPr/>
        </p:nvSpPr>
        <p:spPr bwMode="auto">
          <a:xfrm>
            <a:off x="380352" y="4199936"/>
            <a:ext cx="288032" cy="216024"/>
          </a:xfrm>
          <a:prstGeom prst="ellipse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9CC84B3-7C64-4F8D-A807-2B3B631876D8}"/>
              </a:ext>
            </a:extLst>
          </p:cNvPr>
          <p:cNvSpPr/>
          <p:nvPr/>
        </p:nvSpPr>
        <p:spPr bwMode="auto">
          <a:xfrm>
            <a:off x="318260" y="5013176"/>
            <a:ext cx="288032" cy="216024"/>
          </a:xfrm>
          <a:prstGeom prst="ellipse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0" name="오른쪽 중괄호 29">
            <a:extLst>
              <a:ext uri="{FF2B5EF4-FFF2-40B4-BE49-F238E27FC236}">
                <a16:creationId xmlns:a16="http://schemas.microsoft.com/office/drawing/2014/main" id="{8516D114-3C2C-4900-9C51-6C636A91E571}"/>
              </a:ext>
            </a:extLst>
          </p:cNvPr>
          <p:cNvSpPr/>
          <p:nvPr/>
        </p:nvSpPr>
        <p:spPr>
          <a:xfrm>
            <a:off x="2399361" y="2546485"/>
            <a:ext cx="288032" cy="403011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C3CC972-F772-46BA-89CD-2F4ED69F2E57}"/>
              </a:ext>
            </a:extLst>
          </p:cNvPr>
          <p:cNvSpPr/>
          <p:nvPr/>
        </p:nvSpPr>
        <p:spPr bwMode="auto">
          <a:xfrm>
            <a:off x="2745860" y="2622417"/>
            <a:ext cx="288032" cy="216024"/>
          </a:xfrm>
          <a:prstGeom prst="ellipse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2085B1C-DE47-4498-8B23-152C472A8DC3}"/>
              </a:ext>
            </a:extLst>
          </p:cNvPr>
          <p:cNvSpPr/>
          <p:nvPr/>
        </p:nvSpPr>
        <p:spPr bwMode="auto">
          <a:xfrm>
            <a:off x="683568" y="3806794"/>
            <a:ext cx="288032" cy="216024"/>
          </a:xfrm>
          <a:prstGeom prst="ellipse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A510AF99-9E11-4126-BFD2-95B547F3DA2C}"/>
              </a:ext>
            </a:extLst>
          </p:cNvPr>
          <p:cNvSpPr/>
          <p:nvPr/>
        </p:nvSpPr>
        <p:spPr bwMode="auto">
          <a:xfrm>
            <a:off x="4006261" y="3300895"/>
            <a:ext cx="288032" cy="216024"/>
          </a:xfrm>
          <a:prstGeom prst="ellipse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오른쪽 중괄호 43">
            <a:extLst>
              <a:ext uri="{FF2B5EF4-FFF2-40B4-BE49-F238E27FC236}">
                <a16:creationId xmlns:a16="http://schemas.microsoft.com/office/drawing/2014/main" id="{4B57D071-CF1D-4EB8-ADDE-10A2EFA6CB32}"/>
              </a:ext>
            </a:extLst>
          </p:cNvPr>
          <p:cNvSpPr/>
          <p:nvPr/>
        </p:nvSpPr>
        <p:spPr>
          <a:xfrm>
            <a:off x="3695543" y="3243839"/>
            <a:ext cx="288032" cy="403011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759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ambar 5">
            <a:extLst>
              <a:ext uri="{FF2B5EF4-FFF2-40B4-BE49-F238E27FC236}">
                <a16:creationId xmlns:a16="http://schemas.microsoft.com/office/drawing/2014/main" id="{1E9FB411-1E7E-4F10-834B-B76E129BCC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791"/>
          <a:stretch/>
        </p:blipFill>
        <p:spPr>
          <a:xfrm>
            <a:off x="323528" y="794882"/>
            <a:ext cx="5832648" cy="2588127"/>
          </a:xfrm>
          <a:prstGeom prst="rect">
            <a:avLst/>
          </a:prstGeom>
        </p:spPr>
      </p:pic>
      <p:sp>
        <p:nvSpPr>
          <p:cNvPr id="5" name="Kotak Teks 4">
            <a:extLst>
              <a:ext uri="{FF2B5EF4-FFF2-40B4-BE49-F238E27FC236}">
                <a16:creationId xmlns:a16="http://schemas.microsoft.com/office/drawing/2014/main" id="{0FD4AB97-4A71-4555-A352-A0FD0021C967}"/>
              </a:ext>
            </a:extLst>
          </p:cNvPr>
          <p:cNvSpPr txBox="1"/>
          <p:nvPr/>
        </p:nvSpPr>
        <p:spPr>
          <a:xfrm>
            <a:off x="4716016" y="853571"/>
            <a:ext cx="374441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 err="1"/>
              <a:t>len</a:t>
            </a:r>
            <a:r>
              <a:rPr lang="en-US" sz="1200" b="1" dirty="0"/>
              <a:t>() : </a:t>
            </a:r>
            <a:r>
              <a:rPr lang="en-US" sz="1200" dirty="0"/>
              <a:t>List</a:t>
            </a:r>
            <a:r>
              <a:rPr lang="ko-KR" altLang="en-US" sz="1200" dirty="0"/>
              <a:t>의 길이를 알아내기 위해 사용하는 함수</a:t>
            </a:r>
            <a:r>
              <a:rPr lang="en-US" sz="1200" dirty="0"/>
              <a:t>. </a:t>
            </a:r>
            <a:br>
              <a:rPr lang="en-US" sz="1200" dirty="0"/>
            </a:br>
            <a:r>
              <a:rPr lang="en-US" sz="1200" b="1" dirty="0"/>
              <a:t>- NUM_CLASSES = </a:t>
            </a:r>
            <a:r>
              <a:rPr lang="en-US" sz="1200" b="1" dirty="0" err="1"/>
              <a:t>len</a:t>
            </a:r>
            <a:r>
              <a:rPr lang="en-US" sz="1200" b="1" dirty="0"/>
              <a:t>(CLASSES) </a:t>
            </a:r>
          </a:p>
          <a:p>
            <a:r>
              <a:rPr lang="en-US" sz="1200" dirty="0"/>
              <a:t>- </a:t>
            </a:r>
            <a:r>
              <a:rPr lang="en-US" sz="1200" dirty="0">
                <a:solidFill>
                  <a:srgbClr val="FF0000"/>
                </a:solidFill>
                <a:highlight>
                  <a:srgbClr val="FFFF00"/>
                </a:highlight>
              </a:rPr>
              <a:t>CLASSES</a:t>
            </a:r>
            <a:r>
              <a:rPr lang="ko-KR" altLang="en-US" sz="1200" dirty="0">
                <a:solidFill>
                  <a:srgbClr val="FF0000"/>
                </a:solidFill>
                <a:highlight>
                  <a:srgbClr val="FFFF00"/>
                </a:highlight>
              </a:rPr>
              <a:t>의 길이가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00"/>
                </a:highlight>
              </a:rPr>
              <a:t>NUM_CLASSES</a:t>
            </a:r>
            <a:r>
              <a:rPr lang="ko-KR" altLang="en-US" sz="1200" dirty="0">
                <a:solidFill>
                  <a:srgbClr val="FF0000"/>
                </a:solidFill>
                <a:highlight>
                  <a:srgbClr val="FFFF00"/>
                </a:highlight>
              </a:rPr>
              <a:t>라는 변수에 담김</a:t>
            </a:r>
            <a:endParaRPr lang="en-US" sz="12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7" name="Kotak Teks 6">
            <a:extLst>
              <a:ext uri="{FF2B5EF4-FFF2-40B4-BE49-F238E27FC236}">
                <a16:creationId xmlns:a16="http://schemas.microsoft.com/office/drawing/2014/main" id="{DCAEC1A0-F418-416E-A1A8-294E03C248DA}"/>
              </a:ext>
            </a:extLst>
          </p:cNvPr>
          <p:cNvSpPr txBox="1"/>
          <p:nvPr/>
        </p:nvSpPr>
        <p:spPr>
          <a:xfrm>
            <a:off x="4741762" y="1558591"/>
            <a:ext cx="4321462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 err="1"/>
              <a:t>np.eye</a:t>
            </a:r>
            <a:r>
              <a:rPr lang="en-US" sz="1200" b="1" dirty="0"/>
              <a:t>(size)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: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size </a:t>
            </a:r>
            <a:r>
              <a:rPr lang="ko-KR" altLang="en-US" sz="1200" dirty="0"/>
              <a:t>만큼 단위 행렬을 생성하기 위한 </a:t>
            </a:r>
            <a:r>
              <a:rPr lang="en-US" altLang="ko-KR" sz="1200" dirty="0" err="1"/>
              <a:t>numpy</a:t>
            </a:r>
            <a:r>
              <a:rPr lang="en-US" altLang="ko-KR" sz="1200" dirty="0"/>
              <a:t> </a:t>
            </a:r>
            <a:r>
              <a:rPr lang="ko-KR" altLang="en-US" sz="1200" dirty="0"/>
              <a:t>함수</a:t>
            </a:r>
            <a:endParaRPr lang="en-US" altLang="ko-KR" sz="1200" dirty="0"/>
          </a:p>
          <a:p>
            <a:r>
              <a:rPr lang="ko-KR" altLang="en-US" sz="1200" dirty="0"/>
              <a:t>예를 들어</a:t>
            </a:r>
            <a:r>
              <a:rPr lang="en-US" altLang="ko-KR" sz="1200" dirty="0"/>
              <a:t>, </a:t>
            </a:r>
            <a:r>
              <a:rPr lang="en-US" sz="1200" dirty="0"/>
              <a:t> x = </a:t>
            </a:r>
            <a:r>
              <a:rPr lang="en-US" sz="1200" dirty="0" err="1"/>
              <a:t>np.eye</a:t>
            </a:r>
            <a:r>
              <a:rPr lang="en-US" sz="1200" dirty="0"/>
              <a:t>(3) </a:t>
            </a:r>
            <a:r>
              <a:rPr lang="ko-KR" altLang="en-US" sz="1200" dirty="0"/>
              <a:t>일 경우</a:t>
            </a:r>
            <a:endParaRPr lang="en-US" sz="1200" dirty="0"/>
          </a:p>
          <a:p>
            <a:r>
              <a:rPr lang="en-US" sz="1200" dirty="0"/>
              <a:t>x = [[1, 0, 0], [0,1,0], [0,0,1]] </a:t>
            </a:r>
            <a:r>
              <a:rPr lang="ko-KR" altLang="en-US" sz="1200" dirty="0"/>
              <a:t>가 생성됨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즉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00"/>
                </a:highlight>
              </a:rPr>
              <a:t>One-hot </a:t>
            </a:r>
            <a:r>
              <a:rPr lang="ko-KR" altLang="en-US" sz="1200" dirty="0">
                <a:solidFill>
                  <a:srgbClr val="FF0000"/>
                </a:solidFill>
                <a:highlight>
                  <a:srgbClr val="FFFF00"/>
                </a:highlight>
              </a:rPr>
              <a:t>인코딩 배열을 생성하기 위해 사용됨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00"/>
                </a:highlight>
              </a:rPr>
              <a:t>!</a:t>
            </a:r>
          </a:p>
          <a:p>
            <a:r>
              <a:rPr lang="ko-KR" altLang="en-US" sz="1200" dirty="0">
                <a:solidFill>
                  <a:srgbClr val="FF0000"/>
                </a:solidFill>
                <a:highlight>
                  <a:srgbClr val="FFFF00"/>
                </a:highlight>
              </a:rPr>
              <a:t>여기서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00"/>
                </a:highlight>
              </a:rPr>
              <a:t>Green</a:t>
            </a:r>
            <a:r>
              <a:rPr lang="ko-KR" altLang="en-US" sz="1200" dirty="0">
                <a:solidFill>
                  <a:srgbClr val="FF0000"/>
                </a:solidFill>
                <a:highlight>
                  <a:srgbClr val="FFFF00"/>
                </a:highlight>
              </a:rPr>
              <a:t>이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00"/>
                </a:highlight>
              </a:rPr>
              <a:t>[1,0,0]</a:t>
            </a:r>
            <a:r>
              <a:rPr lang="ko-KR" altLang="en-US" sz="1200" dirty="0">
                <a:solidFill>
                  <a:srgbClr val="FF0000"/>
                </a:solidFill>
                <a:highlight>
                  <a:srgbClr val="FFFF00"/>
                </a:highlight>
              </a:rPr>
              <a:t>이고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00"/>
                </a:highlight>
              </a:rPr>
              <a:t>, Orange</a:t>
            </a:r>
            <a:r>
              <a:rPr lang="ko-KR" altLang="en-US" sz="1200" dirty="0">
                <a:solidFill>
                  <a:srgbClr val="FF0000"/>
                </a:solidFill>
                <a:highlight>
                  <a:srgbClr val="FFFF00"/>
                </a:highlight>
              </a:rPr>
              <a:t>가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00"/>
                </a:highlight>
              </a:rPr>
              <a:t>[0,1,0], Red</a:t>
            </a:r>
            <a:r>
              <a:rPr lang="ko-KR" altLang="en-US" sz="1200" dirty="0">
                <a:solidFill>
                  <a:srgbClr val="FF0000"/>
                </a:solidFill>
                <a:highlight>
                  <a:srgbClr val="FFFF00"/>
                </a:highlight>
              </a:rPr>
              <a:t>는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00"/>
                </a:highlight>
              </a:rPr>
              <a:t>[0,0,1]</a:t>
            </a:r>
            <a:endParaRPr lang="en-US" sz="12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9" name="Kotak Teks 8">
            <a:extLst>
              <a:ext uri="{FF2B5EF4-FFF2-40B4-BE49-F238E27FC236}">
                <a16:creationId xmlns:a16="http://schemas.microsoft.com/office/drawing/2014/main" id="{46E5550F-D164-43BC-A9D3-DA80075ACB8A}"/>
              </a:ext>
            </a:extLst>
          </p:cNvPr>
          <p:cNvSpPr txBox="1"/>
          <p:nvPr/>
        </p:nvSpPr>
        <p:spPr>
          <a:xfrm>
            <a:off x="4999504" y="2680674"/>
            <a:ext cx="3816424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class_index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1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(NUM_CLASSES):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클래스 개수 만큼 반복문을 수행함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여기서는 </a:t>
            </a:r>
            <a:r>
              <a:rPr lang="en-US" altLang="ko-KR" sz="1200" dirty="0"/>
              <a:t>3</a:t>
            </a:r>
            <a:r>
              <a:rPr lang="ko-KR" altLang="en-US" sz="1200" dirty="0"/>
              <a:t>가지 색상에 대한 클래스가 있으므로</a:t>
            </a:r>
            <a:r>
              <a:rPr lang="en-US" altLang="ko-KR" sz="1200" dirty="0"/>
              <a:t>, </a:t>
            </a:r>
            <a:r>
              <a:rPr lang="ko-KR" altLang="en-US" sz="1200" dirty="0">
                <a:highlight>
                  <a:srgbClr val="FFFF00"/>
                </a:highlight>
              </a:rPr>
              <a:t>반복문은 총 </a:t>
            </a:r>
            <a:r>
              <a:rPr lang="en-US" altLang="ko-KR" sz="1200" dirty="0">
                <a:highlight>
                  <a:srgbClr val="FFFF00"/>
                </a:highlight>
              </a:rPr>
              <a:t>3</a:t>
            </a:r>
            <a:r>
              <a:rPr lang="ko-KR" altLang="en-US" sz="1200" dirty="0">
                <a:highlight>
                  <a:srgbClr val="FFFF00"/>
                </a:highlight>
              </a:rPr>
              <a:t>번 수행됨</a:t>
            </a:r>
            <a:endParaRPr lang="en-US" sz="1200" dirty="0">
              <a:highlight>
                <a:srgbClr val="FFFF00"/>
              </a:highlight>
            </a:endParaRPr>
          </a:p>
        </p:txBody>
      </p:sp>
      <p:sp>
        <p:nvSpPr>
          <p:cNvPr id="12" name="Kotak Teks 11">
            <a:extLst>
              <a:ext uri="{FF2B5EF4-FFF2-40B4-BE49-F238E27FC236}">
                <a16:creationId xmlns:a16="http://schemas.microsoft.com/office/drawing/2014/main" id="{3AA54FE3-EE96-4B68-BD0E-5B307DF1894F}"/>
              </a:ext>
            </a:extLst>
          </p:cNvPr>
          <p:cNvSpPr txBox="1"/>
          <p:nvPr/>
        </p:nvSpPr>
        <p:spPr>
          <a:xfrm>
            <a:off x="5136526" y="3759143"/>
            <a:ext cx="3816424" cy="21236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objectClass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CLASSES[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class_index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반복문을 수행하면서 </a:t>
            </a:r>
            <a:r>
              <a:rPr lang="en-US" altLang="ko-KR" sz="1200" dirty="0"/>
              <a:t>CLASSES </a:t>
            </a:r>
            <a:r>
              <a:rPr lang="ko-KR" altLang="en-US" sz="1200" dirty="0"/>
              <a:t>리스트에서 순차적으로 파일명을 가져옴</a:t>
            </a:r>
            <a:endParaRPr lang="en-US" altLang="ko-KR" sz="1200" dirty="0"/>
          </a:p>
          <a:p>
            <a:endParaRPr lang="en-US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 = 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pd.read_csv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"/content/"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+ </a:t>
            </a:r>
            <a:b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objectClass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+ </a:t>
            </a:r>
            <a:r>
              <a:rPr lang="en-US" sz="12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".csv"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en-US" sz="1200" dirty="0" err="1"/>
              <a:t>objectClass</a:t>
            </a:r>
            <a:r>
              <a:rPr lang="en-US" sz="1200" dirty="0"/>
              <a:t> </a:t>
            </a:r>
            <a:r>
              <a:rPr lang="ko-KR" altLang="en-US" sz="1200" dirty="0"/>
              <a:t>변수에 해당하는 </a:t>
            </a:r>
            <a:r>
              <a:rPr lang="en-US" sz="1200" dirty="0"/>
              <a:t>CSV </a:t>
            </a:r>
            <a:r>
              <a:rPr lang="ko-KR" altLang="en-US" sz="1200" dirty="0"/>
              <a:t>파일을 </a:t>
            </a:r>
            <a:r>
              <a:rPr lang="en-US" altLang="ko-KR" sz="1200" dirty="0" err="1"/>
              <a:t>DataFrame</a:t>
            </a:r>
            <a:r>
              <a:rPr lang="en-US" altLang="ko-KR" sz="1200" dirty="0"/>
              <a:t> </a:t>
            </a:r>
            <a:r>
              <a:rPr lang="ko-KR" altLang="en-US" sz="1200" dirty="0"/>
              <a:t>형식으로 변환하는 코드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endParaRPr lang="en-US" sz="1200" dirty="0"/>
          </a:p>
          <a:p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columns = list(df)</a:t>
            </a:r>
          </a:p>
          <a:p>
            <a:r>
              <a:rPr lang="en-US" sz="1200" dirty="0"/>
              <a:t>- </a:t>
            </a:r>
            <a:r>
              <a:rPr lang="en-US" altLang="ko-KR" sz="1200" dirty="0"/>
              <a:t>df</a:t>
            </a:r>
            <a:r>
              <a:rPr lang="ko-KR" altLang="en-US" sz="1200" dirty="0"/>
              <a:t>에는 데이터프레임에 있는 값들이 </a:t>
            </a:r>
            <a:r>
              <a:rPr lang="en-US" altLang="ko-KR" sz="1200" dirty="0"/>
              <a:t>list </a:t>
            </a:r>
            <a:r>
              <a:rPr lang="ko-KR" altLang="en-US" sz="1200" dirty="0"/>
              <a:t>형태로 담김</a:t>
            </a:r>
            <a:endParaRPr lang="en-US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1" name="Kotak Teks 20">
            <a:extLst>
              <a:ext uri="{FF2B5EF4-FFF2-40B4-BE49-F238E27FC236}">
                <a16:creationId xmlns:a16="http://schemas.microsoft.com/office/drawing/2014/main" id="{2A52F7D7-BE02-4BB7-87C8-FAEDABE601E4}"/>
              </a:ext>
            </a:extLst>
          </p:cNvPr>
          <p:cNvSpPr txBox="1"/>
          <p:nvPr/>
        </p:nvSpPr>
        <p:spPr>
          <a:xfrm>
            <a:off x="341538" y="3441698"/>
            <a:ext cx="4495854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 = 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df.dropna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데이터프레임에 빈칸</a:t>
            </a:r>
            <a:r>
              <a:rPr lang="en-US" altLang="ko-KR" sz="1200" dirty="0"/>
              <a:t>(Null)</a:t>
            </a:r>
            <a:r>
              <a:rPr lang="ko-KR" altLang="en-US" sz="1200" dirty="0"/>
              <a:t>값이 있을 경우 제거함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endParaRPr lang="en-US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 = 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df.reset_index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(drop=</a:t>
            </a:r>
            <a:r>
              <a:rPr lang="en-US" sz="12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데이터프레임에 빈칸이 있어 제거되었을 경우</a:t>
            </a:r>
            <a:r>
              <a:rPr lang="en-US" altLang="ko-KR" sz="1200" dirty="0"/>
              <a:t>, </a:t>
            </a:r>
            <a:r>
              <a:rPr lang="ko-KR" altLang="en-US" sz="1200" dirty="0">
                <a:solidFill>
                  <a:srgbClr val="FF0000"/>
                </a:solidFill>
                <a:highlight>
                  <a:srgbClr val="FFFF00"/>
                </a:highlight>
              </a:rPr>
              <a:t>데이터프레임 인덱스를 재설정 하는 과정이 필요함</a:t>
            </a:r>
            <a:r>
              <a:rPr lang="en-US" altLang="ko-KR" sz="1200" dirty="0">
                <a:solidFill>
                  <a:srgbClr val="FF0000"/>
                </a:solidFill>
              </a:rPr>
              <a:t>. </a:t>
            </a:r>
            <a:r>
              <a:rPr lang="en-US" altLang="ko-KR" sz="1200" dirty="0"/>
              <a:t>(</a:t>
            </a:r>
            <a:r>
              <a:rPr lang="ko-KR" altLang="en-US" sz="1200" dirty="0"/>
              <a:t>빈칸을 제거하더라도</a:t>
            </a:r>
            <a:r>
              <a:rPr lang="en-US" altLang="ko-KR" sz="1200" dirty="0"/>
              <a:t>, </a:t>
            </a:r>
            <a:r>
              <a:rPr lang="ko-KR" altLang="en-US" sz="1200" u="sng" dirty="0">
                <a:solidFill>
                  <a:srgbClr val="FF0000"/>
                </a:solidFill>
              </a:rPr>
              <a:t>자동으로 인덱스가 갱신되지 않음</a:t>
            </a:r>
            <a:r>
              <a:rPr lang="en-US" altLang="ko-KR" sz="1200" dirty="0"/>
              <a:t>)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23" name="Kotak Teks 22">
            <a:extLst>
              <a:ext uri="{FF2B5EF4-FFF2-40B4-BE49-F238E27FC236}">
                <a16:creationId xmlns:a16="http://schemas.microsoft.com/office/drawing/2014/main" id="{91899FE9-2590-4CF5-B517-6523C7A109DA}"/>
              </a:ext>
            </a:extLst>
          </p:cNvPr>
          <p:cNvSpPr txBox="1"/>
          <p:nvPr/>
        </p:nvSpPr>
        <p:spPr>
          <a:xfrm>
            <a:off x="363867" y="4914387"/>
            <a:ext cx="4495854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num_recordings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int(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df.shape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2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 / </a:t>
            </a:r>
            <a:b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SAMPLES_WINDOW_LEN)</a:t>
            </a:r>
          </a:p>
          <a:p>
            <a:pPr marL="171450" indent="-171450">
              <a:buFontTx/>
              <a:buChar char="-"/>
            </a:pPr>
            <a:r>
              <a:rPr lang="en-US" altLang="ko-KR" sz="1200" dirty="0"/>
              <a:t>csv</a:t>
            </a:r>
            <a:r>
              <a:rPr lang="ko-KR" altLang="en-US" sz="1200" dirty="0"/>
              <a:t> 파일로부터 읽어온 데이터 레코드의 개수를 계산함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en-US" sz="1200" dirty="0">
                <a:solidFill>
                  <a:srgbClr val="FF0000"/>
                </a:solidFill>
                <a:highlight>
                  <a:srgbClr val="FFFF00"/>
                </a:highlight>
              </a:rPr>
              <a:t>CSV </a:t>
            </a:r>
            <a:r>
              <a:rPr lang="ko-KR" altLang="en-US" sz="1200" dirty="0">
                <a:solidFill>
                  <a:srgbClr val="FF0000"/>
                </a:solidFill>
                <a:highlight>
                  <a:srgbClr val="FFFF00"/>
                </a:highlight>
              </a:rPr>
              <a:t>파일에서 일부 혹은 전체 데이터 레코드를 가져올 수 있음</a:t>
            </a:r>
            <a:endParaRPr lang="en-US" altLang="ko-KR" sz="12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solidFill>
                  <a:srgbClr val="0000FF"/>
                </a:solidFill>
              </a:rPr>
              <a:t>앞에서 </a:t>
            </a:r>
            <a:r>
              <a:rPr lang="en-US" altLang="ko-KR" sz="1200" dirty="0">
                <a:solidFill>
                  <a:srgbClr val="0000FF"/>
                </a:solidFill>
              </a:rPr>
              <a:t>SAMPLES_WINDOW_LEN</a:t>
            </a:r>
            <a:r>
              <a:rPr lang="ko-KR" altLang="en-US" sz="1200" dirty="0">
                <a:solidFill>
                  <a:srgbClr val="0000FF"/>
                </a:solidFill>
              </a:rPr>
              <a:t>을 </a:t>
            </a:r>
            <a:r>
              <a:rPr lang="en-US" altLang="ko-KR" sz="1200" dirty="0">
                <a:solidFill>
                  <a:srgbClr val="0000FF"/>
                </a:solidFill>
              </a:rPr>
              <a:t>1</a:t>
            </a:r>
            <a:r>
              <a:rPr lang="ko-KR" altLang="en-US" sz="1200" dirty="0">
                <a:solidFill>
                  <a:srgbClr val="0000FF"/>
                </a:solidFill>
              </a:rPr>
              <a:t>로 지정하였으므로</a:t>
            </a:r>
            <a:r>
              <a:rPr lang="en-US" altLang="ko-KR" sz="1200" dirty="0">
                <a:solidFill>
                  <a:srgbClr val="0000FF"/>
                </a:solidFill>
              </a:rPr>
              <a:t>,</a:t>
            </a:r>
            <a:br>
              <a:rPr lang="en-US" altLang="ko-KR" sz="1200" dirty="0">
                <a:solidFill>
                  <a:srgbClr val="0000FF"/>
                </a:solidFill>
              </a:rPr>
            </a:br>
            <a:r>
              <a:rPr lang="en-US" altLang="ko-KR" sz="1200" dirty="0">
                <a:solidFill>
                  <a:srgbClr val="0000FF"/>
                </a:solidFill>
              </a:rPr>
              <a:t>CSV </a:t>
            </a:r>
            <a:r>
              <a:rPr lang="ko-KR" altLang="en-US" sz="1200" dirty="0">
                <a:solidFill>
                  <a:srgbClr val="0000FF"/>
                </a:solidFill>
              </a:rPr>
              <a:t>파일 안에 있는 모든 레코드를 사용함</a:t>
            </a:r>
            <a:endParaRPr lang="en-US" sz="1200" dirty="0">
              <a:solidFill>
                <a:srgbClr val="0000FF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3253F2F-C174-4695-96E3-75BEBBDEB9E8}"/>
              </a:ext>
            </a:extLst>
          </p:cNvPr>
          <p:cNvSpPr/>
          <p:nvPr/>
        </p:nvSpPr>
        <p:spPr bwMode="auto">
          <a:xfrm>
            <a:off x="4597746" y="694573"/>
            <a:ext cx="288032" cy="216024"/>
          </a:xfrm>
          <a:prstGeom prst="ellipse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985BB2E-1088-4B5D-885E-DD0907B58952}"/>
              </a:ext>
            </a:extLst>
          </p:cNvPr>
          <p:cNvSpPr/>
          <p:nvPr/>
        </p:nvSpPr>
        <p:spPr bwMode="auto">
          <a:xfrm>
            <a:off x="4549360" y="1517827"/>
            <a:ext cx="288032" cy="216024"/>
          </a:xfrm>
          <a:prstGeom prst="ellipse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F29488D-02FF-4103-91BD-0BB0C2C73CB2}"/>
              </a:ext>
            </a:extLst>
          </p:cNvPr>
          <p:cNvSpPr/>
          <p:nvPr/>
        </p:nvSpPr>
        <p:spPr bwMode="auto">
          <a:xfrm>
            <a:off x="4855488" y="2607787"/>
            <a:ext cx="288032" cy="216024"/>
          </a:xfrm>
          <a:prstGeom prst="ellipse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B7ED7CBE-0364-4A3D-AD57-75D0E7286704}"/>
              </a:ext>
            </a:extLst>
          </p:cNvPr>
          <p:cNvSpPr/>
          <p:nvPr/>
        </p:nvSpPr>
        <p:spPr bwMode="auto">
          <a:xfrm>
            <a:off x="4970243" y="3620557"/>
            <a:ext cx="288032" cy="216024"/>
          </a:xfrm>
          <a:prstGeom prst="ellipse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723C0DC-4E6C-4D42-8317-7B6B2C0903DF}"/>
              </a:ext>
            </a:extLst>
          </p:cNvPr>
          <p:cNvSpPr/>
          <p:nvPr/>
        </p:nvSpPr>
        <p:spPr bwMode="auto">
          <a:xfrm>
            <a:off x="219851" y="3290403"/>
            <a:ext cx="288032" cy="216024"/>
          </a:xfrm>
          <a:prstGeom prst="ellipse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5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D86CF34-B248-40F7-BE2F-975D359CF74F}"/>
              </a:ext>
            </a:extLst>
          </p:cNvPr>
          <p:cNvSpPr/>
          <p:nvPr/>
        </p:nvSpPr>
        <p:spPr bwMode="auto">
          <a:xfrm>
            <a:off x="251520" y="4806707"/>
            <a:ext cx="288032" cy="216024"/>
          </a:xfrm>
          <a:prstGeom prst="ellipse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6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E716D6E9-529A-45C9-B0DF-8D0AC8243DA3}"/>
              </a:ext>
            </a:extLst>
          </p:cNvPr>
          <p:cNvSpPr/>
          <p:nvPr/>
        </p:nvSpPr>
        <p:spPr bwMode="auto">
          <a:xfrm>
            <a:off x="1912248" y="745559"/>
            <a:ext cx="288032" cy="216024"/>
          </a:xfrm>
          <a:prstGeom prst="ellipse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EDE95BE4-2304-44A7-BA82-E493BF951C47}"/>
              </a:ext>
            </a:extLst>
          </p:cNvPr>
          <p:cNvSpPr/>
          <p:nvPr/>
        </p:nvSpPr>
        <p:spPr bwMode="auto">
          <a:xfrm>
            <a:off x="2771800" y="1124744"/>
            <a:ext cx="288032" cy="216024"/>
          </a:xfrm>
          <a:prstGeom prst="ellipse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78D99A77-F1D2-4FB5-9D56-DF99F10320D0}"/>
              </a:ext>
            </a:extLst>
          </p:cNvPr>
          <p:cNvSpPr/>
          <p:nvPr/>
        </p:nvSpPr>
        <p:spPr bwMode="auto">
          <a:xfrm>
            <a:off x="2412634" y="1772816"/>
            <a:ext cx="288032" cy="216024"/>
          </a:xfrm>
          <a:prstGeom prst="ellipse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3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CD5DFAB-1DC1-45B7-B03C-1A688EA89EC1}"/>
              </a:ext>
            </a:extLst>
          </p:cNvPr>
          <p:cNvSpPr/>
          <p:nvPr/>
        </p:nvSpPr>
        <p:spPr bwMode="auto">
          <a:xfrm>
            <a:off x="341538" y="2046791"/>
            <a:ext cx="288032" cy="216024"/>
          </a:xfrm>
          <a:prstGeom prst="ellipse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4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316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bar 3">
            <a:extLst>
              <a:ext uri="{FF2B5EF4-FFF2-40B4-BE49-F238E27FC236}">
                <a16:creationId xmlns:a16="http://schemas.microsoft.com/office/drawing/2014/main" id="{35297D84-25F7-4FB8-8AFA-3042A4A3BD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876"/>
          <a:stretch/>
        </p:blipFill>
        <p:spPr>
          <a:xfrm>
            <a:off x="285647" y="866756"/>
            <a:ext cx="4853004" cy="1482124"/>
          </a:xfrm>
          <a:prstGeom prst="rect">
            <a:avLst/>
          </a:prstGeom>
        </p:spPr>
      </p:pic>
      <p:sp>
        <p:nvSpPr>
          <p:cNvPr id="5" name="Kotak Teks 4">
            <a:extLst>
              <a:ext uri="{FF2B5EF4-FFF2-40B4-BE49-F238E27FC236}">
                <a16:creationId xmlns:a16="http://schemas.microsoft.com/office/drawing/2014/main" id="{0FD4AB97-4A71-4555-A352-A0FD0021C967}"/>
              </a:ext>
            </a:extLst>
          </p:cNvPr>
          <p:cNvSpPr txBox="1"/>
          <p:nvPr/>
        </p:nvSpPr>
        <p:spPr>
          <a:xfrm>
            <a:off x="5220072" y="629303"/>
            <a:ext cx="3739334" cy="4708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각 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컬러별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csv 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파일에 담긴 값들의 구성을 알아보기 위해 차트를 그림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</a:t>
            </a:r>
          </a:p>
          <a:p>
            <a:endParaRPr lang="en-US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plt.rcParams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2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200" b="1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figure.figsize</a:t>
            </a:r>
            <a:r>
              <a:rPr lang="en-US" sz="12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 =(</a:t>
            </a:r>
            <a:r>
              <a:rPr lang="en-US" sz="12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2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차트의 </a:t>
            </a:r>
            <a:r>
              <a:rPr lang="en-US" altLang="ko-KR" sz="1200" dirty="0"/>
              <a:t>figure </a:t>
            </a:r>
            <a:r>
              <a:rPr lang="ko-KR" altLang="en-US" sz="1200" dirty="0"/>
              <a:t>크기를 지정함</a:t>
            </a:r>
            <a:endParaRPr lang="en-US" sz="1200" dirty="0"/>
          </a:p>
          <a:p>
            <a:endParaRPr lang="en-US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pixels = 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np.array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([df[</a:t>
            </a:r>
            <a:r>
              <a:rPr lang="en-US" sz="12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'Red'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],df[</a:t>
            </a:r>
            <a:r>
              <a:rPr lang="en-US" sz="12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'Green'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],df[</a:t>
            </a:r>
            <a:r>
              <a:rPr lang="en-US" sz="1200" b="1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'Blue'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]],</a:t>
            </a:r>
            <a:r>
              <a:rPr lang="en-US" sz="1200" b="1" dirty="0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float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컬러의 </a:t>
            </a:r>
            <a:r>
              <a:rPr lang="en-US" altLang="ko-KR" sz="1200" dirty="0"/>
              <a:t>3</a:t>
            </a:r>
            <a:r>
              <a:rPr lang="ko-KR" altLang="en-US" sz="1200" dirty="0"/>
              <a:t>가지요소 </a:t>
            </a:r>
            <a:r>
              <a:rPr lang="en-US" altLang="ko-KR" sz="1200" dirty="0"/>
              <a:t>R, G, B</a:t>
            </a:r>
            <a:r>
              <a:rPr lang="ko-KR" altLang="en-US" sz="1200" dirty="0"/>
              <a:t> 각각에 대해 </a:t>
            </a:r>
            <a:r>
              <a:rPr lang="en-US" altLang="ko-KR" sz="1200" dirty="0"/>
              <a:t>1</a:t>
            </a:r>
            <a:r>
              <a:rPr lang="ko-KR" altLang="en-US" sz="1200" dirty="0"/>
              <a:t>차원 배열로 추출한 다음</a:t>
            </a:r>
            <a:r>
              <a:rPr lang="en-US" altLang="ko-KR" sz="1200" dirty="0"/>
              <a:t>,</a:t>
            </a:r>
            <a:r>
              <a:rPr lang="ko-KR" altLang="en-US" sz="1200" dirty="0"/>
              <a:t> 다시 </a:t>
            </a:r>
            <a:r>
              <a:rPr lang="en-US" altLang="ko-KR" sz="1200" dirty="0"/>
              <a:t>3</a:t>
            </a:r>
            <a:r>
              <a:rPr lang="ko-KR" altLang="en-US" sz="1200" dirty="0"/>
              <a:t>차원 배열로 구성함</a:t>
            </a:r>
            <a:endParaRPr lang="en-US" sz="1200" dirty="0"/>
          </a:p>
          <a:p>
            <a:endParaRPr lang="en-US" sz="1200" b="1" dirty="0"/>
          </a:p>
          <a:p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pixels = 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np.transpose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(pixels)</a:t>
            </a:r>
          </a:p>
          <a:p>
            <a:r>
              <a:rPr lang="en-US" sz="1200" dirty="0"/>
              <a:t>- RGB </a:t>
            </a:r>
            <a:r>
              <a:rPr lang="ko-KR" altLang="en-US" sz="1200" dirty="0"/>
              <a:t>순서를 </a:t>
            </a:r>
            <a:r>
              <a:rPr lang="en-US" altLang="ko-KR" sz="1200" dirty="0"/>
              <a:t>BGR</a:t>
            </a:r>
            <a:r>
              <a:rPr lang="ko-KR" altLang="en-US" sz="1200" dirty="0"/>
              <a:t>로 변환함</a:t>
            </a:r>
            <a:endParaRPr lang="en-US" sz="1200" dirty="0"/>
          </a:p>
          <a:p>
            <a:endParaRPr lang="en-US" sz="1200" b="1" dirty="0"/>
          </a:p>
          <a:p>
            <a:r>
              <a:rPr lang="en-US" sz="1200" b="1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1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num_recordings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plt.axvline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(x=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linewidth=</a:t>
            </a:r>
            <a:r>
              <a:rPr lang="en-US" sz="12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8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color=tuple(pixels[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]/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</a:t>
            </a:r>
            <a:r>
              <a:rPr lang="en-US" sz="1200" b="1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max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(pixels[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], axis=</a:t>
            </a:r>
            <a:r>
              <a:rPr lang="en-US" sz="12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)))</a:t>
            </a:r>
          </a:p>
          <a:p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plt.show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- 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plt.axvline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는 그래프에서 세로선을 그릴 수 있음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선의 두께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(linewidth)</a:t>
            </a:r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는 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8</a:t>
            </a:r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로 지정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- </a:t>
            </a:r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색상은 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(color)</a:t>
            </a:r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로 지정할 수 있는데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</a:rPr>
              <a:t>, pixels</a:t>
            </a:r>
            <a:r>
              <a:rPr lang="ko-KR" alt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  <a:t>에 담긴 수치를 하나씩 꺼내서 색상을 지정함</a:t>
            </a:r>
            <a:endParaRPr lang="en-US" sz="1200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517B190-218F-4C6C-82E6-BC25AF8E0475}"/>
              </a:ext>
            </a:extLst>
          </p:cNvPr>
          <p:cNvGrpSpPr/>
          <p:nvPr/>
        </p:nvGrpSpPr>
        <p:grpSpPr>
          <a:xfrm>
            <a:off x="1259632" y="2872196"/>
            <a:ext cx="3600401" cy="3454849"/>
            <a:chOff x="1403648" y="2924944"/>
            <a:chExt cx="3600401" cy="3454849"/>
          </a:xfrm>
        </p:grpSpPr>
        <p:pic>
          <p:nvPicPr>
            <p:cNvPr id="12" name="Picture 2" descr="How to Convert an RGB Image to Grayscale">
              <a:extLst>
                <a:ext uri="{FF2B5EF4-FFF2-40B4-BE49-F238E27FC236}">
                  <a16:creationId xmlns:a16="http://schemas.microsoft.com/office/drawing/2014/main" id="{75EE3DEE-D478-4D7D-8413-0510B972DC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2924944"/>
              <a:ext cx="3600401" cy="3454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DA854CA-B3DC-40D3-A460-49294E1B6D1A}"/>
                </a:ext>
              </a:extLst>
            </p:cNvPr>
            <p:cNvSpPr/>
            <p:nvPr/>
          </p:nvSpPr>
          <p:spPr bwMode="auto">
            <a:xfrm>
              <a:off x="2627784" y="3734896"/>
              <a:ext cx="720080" cy="216024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r>
                <a:rPr lang="en-US" altLang="ko-KR" sz="1000" b="1" dirty="0">
                  <a:solidFill>
                    <a:srgbClr val="FF0000"/>
                  </a:solidFill>
                </a:rPr>
                <a:t>df[‘Red’]</a:t>
              </a:r>
              <a:endParaRPr lang="ko-KR" altLang="en-U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66766C0-2C30-4A3B-8FE2-3B9086FA45CD}"/>
                </a:ext>
              </a:extLst>
            </p:cNvPr>
            <p:cNvSpPr/>
            <p:nvPr/>
          </p:nvSpPr>
          <p:spPr bwMode="auto">
            <a:xfrm>
              <a:off x="3095836" y="4158329"/>
              <a:ext cx="720080" cy="216024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r>
                <a:rPr lang="en-US" altLang="ko-KR" sz="1000" b="1" dirty="0">
                  <a:solidFill>
                    <a:srgbClr val="FF0000"/>
                  </a:solidFill>
                </a:rPr>
                <a:t>df[‘Green’]</a:t>
              </a:r>
              <a:endParaRPr lang="ko-KR" altLang="en-U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390297F-C41C-4078-8C3C-9FF047BE3501}"/>
                </a:ext>
              </a:extLst>
            </p:cNvPr>
            <p:cNvSpPr/>
            <p:nvPr/>
          </p:nvSpPr>
          <p:spPr bwMode="auto">
            <a:xfrm>
              <a:off x="3851920" y="4599621"/>
              <a:ext cx="720080" cy="216024"/>
            </a:xfrm>
            <a:prstGeom prst="rect">
              <a:avLst/>
            </a:prstGeom>
            <a:solidFill>
              <a:srgbClr val="FFFF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r>
                <a:rPr lang="en-US" altLang="ko-KR" sz="1000" b="1" dirty="0">
                  <a:solidFill>
                    <a:srgbClr val="FF0000"/>
                  </a:solidFill>
                </a:rPr>
                <a:t>df[‘Blue’]</a:t>
              </a:r>
              <a:endParaRPr lang="ko-KR" altLang="en-US" sz="10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71433A04-7555-42BA-860A-1720ABED65BD}"/>
              </a:ext>
            </a:extLst>
          </p:cNvPr>
          <p:cNvSpPr/>
          <p:nvPr/>
        </p:nvSpPr>
        <p:spPr bwMode="auto">
          <a:xfrm rot="2287949">
            <a:off x="4609231" y="1874682"/>
            <a:ext cx="288033" cy="1728192"/>
          </a:xfrm>
          <a:prstGeom prst="downArrow">
            <a:avLst/>
          </a:prstGeom>
          <a:solidFill>
            <a:srgbClr val="FFFF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FFF9C025-7B4E-4BE4-906C-A5463B2F6455}"/>
              </a:ext>
            </a:extLst>
          </p:cNvPr>
          <p:cNvSpPr/>
          <p:nvPr/>
        </p:nvSpPr>
        <p:spPr bwMode="auto">
          <a:xfrm>
            <a:off x="5796136" y="5445224"/>
            <a:ext cx="3024336" cy="927489"/>
          </a:xfrm>
          <a:prstGeom prst="rightArrow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ko-KR" altLang="en-US" b="1">
                <a:solidFill>
                  <a:srgbClr val="FF0000"/>
                </a:solidFill>
              </a:rPr>
              <a:t>뒷장에 차트 결과</a:t>
            </a:r>
          </a:p>
        </p:txBody>
      </p:sp>
    </p:spTree>
    <p:extLst>
      <p:ext uri="{BB962C8B-B14F-4D97-AF65-F5344CB8AC3E}">
        <p14:creationId xmlns:p14="http://schemas.microsoft.com/office/powerpoint/2010/main" val="3667638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bar 3">
            <a:extLst>
              <a:ext uri="{FF2B5EF4-FFF2-40B4-BE49-F238E27FC236}">
                <a16:creationId xmlns:a16="http://schemas.microsoft.com/office/drawing/2014/main" id="{876F641A-42DE-4A07-AA1F-9673FF0DF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360502"/>
            <a:ext cx="6048672" cy="46679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0991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bar 3">
            <a:extLst>
              <a:ext uri="{FF2B5EF4-FFF2-40B4-BE49-F238E27FC236}">
                <a16:creationId xmlns:a16="http://schemas.microsoft.com/office/drawing/2014/main" id="{35297D84-25F7-4FB8-8AFA-3042A4A3BD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818"/>
          <a:stretch/>
        </p:blipFill>
        <p:spPr>
          <a:xfrm>
            <a:off x="251520" y="980728"/>
            <a:ext cx="4853004" cy="1538647"/>
          </a:xfrm>
          <a:prstGeom prst="rect">
            <a:avLst/>
          </a:prstGeom>
        </p:spPr>
      </p:pic>
      <p:sp>
        <p:nvSpPr>
          <p:cNvPr id="10" name="Kotak Teks 9">
            <a:extLst>
              <a:ext uri="{FF2B5EF4-FFF2-40B4-BE49-F238E27FC236}">
                <a16:creationId xmlns:a16="http://schemas.microsoft.com/office/drawing/2014/main" id="{807D9058-5128-46AE-988B-6B8AD2259DFB}"/>
              </a:ext>
            </a:extLst>
          </p:cNvPr>
          <p:cNvSpPr txBox="1"/>
          <p:nvPr/>
        </p:nvSpPr>
        <p:spPr>
          <a:xfrm>
            <a:off x="539552" y="3272790"/>
            <a:ext cx="6552728" cy="26776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output = ONE_HOT_ENCODED_CLASSES[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class_index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pPr marL="171450" indent="-171450">
              <a:buFontTx/>
              <a:buChar char="-"/>
            </a:pPr>
            <a:r>
              <a:rPr lang="ko-KR" altLang="en-US" sz="1200" dirty="0"/>
              <a:t>이전 페이지에서 각 색상 클래스에 대해 원</a:t>
            </a:r>
            <a:r>
              <a:rPr lang="en-US" altLang="ko-KR" sz="1200" dirty="0"/>
              <a:t>-</a:t>
            </a:r>
            <a:r>
              <a:rPr lang="ko-KR" altLang="en-US" sz="1200" dirty="0"/>
              <a:t>핫 인코딩 벡터를 </a:t>
            </a:r>
            <a:r>
              <a:rPr lang="ko-KR" altLang="en-US" sz="1200" dirty="0" err="1"/>
              <a:t>생성해두었음</a:t>
            </a:r>
            <a:endParaRPr lang="en-US" altLang="ko-KR" sz="1200" dirty="0"/>
          </a:p>
          <a:p>
            <a:pPr marL="171450" indent="-171450">
              <a:buFontTx/>
              <a:buChar char="-"/>
            </a:pPr>
            <a:r>
              <a:rPr lang="ko-KR" altLang="en-US" sz="1200" dirty="0"/>
              <a:t>현재 </a:t>
            </a:r>
            <a:r>
              <a:rPr lang="ko-KR" altLang="en-US" sz="1200" dirty="0" err="1"/>
              <a:t>반복문</a:t>
            </a:r>
            <a:r>
              <a:rPr lang="ko-KR" altLang="en-US" sz="1200" dirty="0"/>
              <a:t> </a:t>
            </a:r>
            <a:r>
              <a:rPr lang="en-US" altLang="ko-KR" sz="1200" dirty="0"/>
              <a:t>loop</a:t>
            </a:r>
            <a:r>
              <a:rPr lang="ko-KR" altLang="en-US" sz="1200" dirty="0"/>
              <a:t>에서 호출한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00"/>
                </a:highlight>
              </a:rPr>
              <a:t>RGB</a:t>
            </a:r>
            <a:r>
              <a:rPr lang="ko-KR" altLang="en-US" sz="1200" dirty="0">
                <a:solidFill>
                  <a:srgbClr val="FF0000"/>
                </a:solidFill>
                <a:highlight>
                  <a:srgbClr val="FFFF00"/>
                </a:highlight>
              </a:rPr>
              <a:t> 배열에 대해 라벨을 </a:t>
            </a:r>
            <a:r>
              <a:rPr lang="ko-KR" altLang="en-US" sz="1200" dirty="0" err="1">
                <a:solidFill>
                  <a:srgbClr val="FF0000"/>
                </a:solidFill>
                <a:highlight>
                  <a:srgbClr val="FFFF00"/>
                </a:highlight>
              </a:rPr>
              <a:t>붙여주기</a:t>
            </a:r>
            <a:r>
              <a:rPr lang="ko-KR" altLang="en-US" sz="1200" dirty="0">
                <a:solidFill>
                  <a:srgbClr val="FF0000"/>
                </a:solidFill>
                <a:highlight>
                  <a:srgbClr val="FFFF00"/>
                </a:highlight>
              </a:rPr>
              <a:t> 위해 클래스명을 가져와서 </a:t>
            </a:r>
            <a:r>
              <a:rPr lang="en-US" altLang="ko-KR" sz="1200" dirty="0">
                <a:solidFill>
                  <a:srgbClr val="FF0000"/>
                </a:solidFill>
                <a:highlight>
                  <a:srgbClr val="FFFF00"/>
                </a:highlight>
              </a:rPr>
              <a:t>output </a:t>
            </a:r>
            <a:r>
              <a:rPr lang="ko-KR" altLang="en-US" sz="1200" dirty="0">
                <a:solidFill>
                  <a:srgbClr val="FF0000"/>
                </a:solidFill>
                <a:highlight>
                  <a:srgbClr val="FFFF00"/>
                </a:highlight>
              </a:rPr>
              <a:t>변수에 지정함</a:t>
            </a:r>
            <a:endParaRPr lang="en-US" altLang="ko-KR" sz="12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171450" indent="-171450">
              <a:buFontTx/>
              <a:buChar char="-"/>
            </a:pPr>
            <a:endParaRPr lang="en-US" sz="1200" b="0" dirty="0">
              <a:solidFill>
                <a:srgbClr val="AF00DB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1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num_recordings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):</a:t>
            </a:r>
          </a:p>
          <a:p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tensor = []</a:t>
            </a:r>
          </a:p>
          <a:p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row = []</a:t>
            </a:r>
          </a:p>
          <a:p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1200" b="1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c </a:t>
            </a:r>
            <a:r>
              <a:rPr lang="en-US" sz="12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columns:</a:t>
            </a:r>
          </a:p>
          <a:p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row.append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(df[c][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])</a:t>
            </a:r>
          </a:p>
          <a:p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tensor += row</a:t>
            </a:r>
          </a:p>
          <a:p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inputs.append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(tensor)</a:t>
            </a:r>
          </a:p>
          <a:p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outputs.append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(output)</a:t>
            </a:r>
          </a:p>
          <a:p>
            <a:r>
              <a:rPr lang="en-US" sz="1200" dirty="0"/>
              <a:t>- </a:t>
            </a:r>
            <a:r>
              <a:rPr lang="ko-KR" altLang="en-US" sz="1200" dirty="0"/>
              <a:t>현재 </a:t>
            </a:r>
            <a:r>
              <a:rPr lang="ko-KR" altLang="en-US" sz="1200" dirty="0" err="1"/>
              <a:t>색상값을</a:t>
            </a:r>
            <a:r>
              <a:rPr lang="ko-KR" altLang="en-US" sz="1200" dirty="0"/>
              <a:t> </a:t>
            </a:r>
            <a:r>
              <a:rPr lang="en-US" altLang="ko-KR" sz="1200" dirty="0"/>
              <a:t>inputs</a:t>
            </a:r>
            <a:r>
              <a:rPr lang="ko-KR" altLang="en-US" sz="1200" dirty="0"/>
              <a:t>에 넣고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픽셀값에</a:t>
            </a:r>
            <a:r>
              <a:rPr lang="ko-KR" altLang="en-US" sz="1200" dirty="0"/>
              <a:t> 대한 </a:t>
            </a:r>
            <a:r>
              <a:rPr lang="en-US" altLang="ko-KR" sz="1200" dirty="0"/>
              <a:t>label</a:t>
            </a:r>
            <a:r>
              <a:rPr lang="ko-KR" altLang="en-US" sz="1200" dirty="0"/>
              <a:t>인 </a:t>
            </a:r>
            <a:r>
              <a:rPr lang="en-US" altLang="ko-KR" sz="1200" dirty="0"/>
              <a:t>one-hot encoding </a:t>
            </a:r>
            <a:r>
              <a:rPr lang="ko-KR" altLang="en-US" sz="1200" dirty="0"/>
              <a:t>벡터를 </a:t>
            </a:r>
            <a:r>
              <a:rPr lang="en-US" altLang="ko-KR" sz="1200" dirty="0"/>
              <a:t>outputs</a:t>
            </a:r>
            <a:r>
              <a:rPr lang="ko-KR" altLang="en-US" sz="1200" dirty="0"/>
              <a:t>에 넣는다</a:t>
            </a:r>
            <a:r>
              <a:rPr lang="en-US" altLang="ko-KR" sz="1200" dirty="0"/>
              <a:t>.</a:t>
            </a:r>
            <a:endParaRPr lang="en-US" sz="1200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DAA7C91-A70E-426C-AF4B-87699057F10E}"/>
              </a:ext>
            </a:extLst>
          </p:cNvPr>
          <p:cNvGrpSpPr/>
          <p:nvPr/>
        </p:nvGrpSpPr>
        <p:grpSpPr>
          <a:xfrm>
            <a:off x="3922550" y="1628800"/>
            <a:ext cx="3976592" cy="1368152"/>
            <a:chOff x="3347864" y="1151223"/>
            <a:chExt cx="3976592" cy="136815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8A13969-4AD9-4CC5-AB79-E29A96476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7864" y="1151223"/>
              <a:ext cx="3976592" cy="136815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583A4E5-FEE5-4019-AF4E-C04612CD0E4B}"/>
                </a:ext>
              </a:extLst>
            </p:cNvPr>
            <p:cNvSpPr/>
            <p:nvPr/>
          </p:nvSpPr>
          <p:spPr bwMode="auto">
            <a:xfrm>
              <a:off x="3707904" y="1439255"/>
              <a:ext cx="3528392" cy="36004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ko-KR" altLang="en-US" sz="1000" b="1">
                <a:solidFill>
                  <a:schemeClr val="bg1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4A102B7-9E08-447A-9AF7-85112494C12E}"/>
              </a:ext>
            </a:extLst>
          </p:cNvPr>
          <p:cNvSpPr txBox="1"/>
          <p:nvPr/>
        </p:nvSpPr>
        <p:spPr>
          <a:xfrm>
            <a:off x="3779912" y="1087816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columns=[Green, Orange, Red]</a:t>
            </a:r>
            <a:endParaRPr lang="ko-KR" altLang="en-US" dirty="0">
              <a:solidFill>
                <a:srgbClr val="0000FF"/>
              </a:solidFill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3B86D17-7AA0-46DC-BB59-C5F9895982DE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1547664" y="1272482"/>
            <a:ext cx="2232248" cy="513348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4B92528-2AD7-47A9-971A-5A51C6F320F5}"/>
              </a:ext>
            </a:extLst>
          </p:cNvPr>
          <p:cNvCxnSpPr>
            <a:cxnSpLocks/>
          </p:cNvCxnSpPr>
          <p:nvPr/>
        </p:nvCxnSpPr>
        <p:spPr>
          <a:xfrm>
            <a:off x="1835696" y="1957482"/>
            <a:ext cx="2358734" cy="91172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CCC2956-EFD1-4BB3-ACC4-528A7041FCA8}"/>
              </a:ext>
            </a:extLst>
          </p:cNvPr>
          <p:cNvSpPr txBox="1"/>
          <p:nvPr/>
        </p:nvSpPr>
        <p:spPr>
          <a:xfrm>
            <a:off x="2201983" y="1979492"/>
            <a:ext cx="1791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</a:rPr>
              <a:t>df[‘Green’][</a:t>
            </a:r>
            <a:r>
              <a:rPr lang="en-US" altLang="ko-KR" dirty="0" err="1">
                <a:solidFill>
                  <a:srgbClr val="0000FF"/>
                </a:solidFill>
              </a:rPr>
              <a:t>i</a:t>
            </a:r>
            <a:r>
              <a:rPr lang="en-US" altLang="ko-KR" dirty="0">
                <a:solidFill>
                  <a:srgbClr val="0000FF"/>
                </a:solidFill>
              </a:rPr>
              <a:t>]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CCB645-ED51-40FA-A544-7E56D1CF7878}"/>
              </a:ext>
            </a:extLst>
          </p:cNvPr>
          <p:cNvSpPr txBox="1"/>
          <p:nvPr/>
        </p:nvSpPr>
        <p:spPr>
          <a:xfrm>
            <a:off x="7810982" y="194354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</a:t>
            </a:r>
            <a:r>
              <a:rPr lang="en-US" altLang="ko-KR" dirty="0"/>
              <a:t>=0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A68CD9-29FE-4AB6-92FD-D69483A4B5E1}"/>
              </a:ext>
            </a:extLst>
          </p:cNvPr>
          <p:cNvSpPr txBox="1"/>
          <p:nvPr/>
        </p:nvSpPr>
        <p:spPr>
          <a:xfrm>
            <a:off x="7825908" y="2268459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</a:t>
            </a:r>
            <a:r>
              <a:rPr lang="en-US" altLang="ko-KR" dirty="0"/>
              <a:t>=1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2B8450-8679-4893-B25B-DEB7E828B690}"/>
              </a:ext>
            </a:extLst>
          </p:cNvPr>
          <p:cNvSpPr txBox="1"/>
          <p:nvPr/>
        </p:nvSpPr>
        <p:spPr>
          <a:xfrm>
            <a:off x="7825908" y="262762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</a:t>
            </a:r>
            <a:r>
              <a:rPr lang="en-US" altLang="ko-KR" dirty="0"/>
              <a:t>=2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E051FB-91C6-45AA-AD6B-0DBFE281F62F}"/>
              </a:ext>
            </a:extLst>
          </p:cNvPr>
          <p:cNvSpPr txBox="1"/>
          <p:nvPr/>
        </p:nvSpPr>
        <p:spPr>
          <a:xfrm>
            <a:off x="3347864" y="753037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00FF"/>
                </a:solidFill>
              </a:rPr>
              <a:t>하나의 </a:t>
            </a:r>
            <a:r>
              <a:rPr lang="en-US" altLang="ko-KR" dirty="0">
                <a:solidFill>
                  <a:srgbClr val="0000FF"/>
                </a:solidFill>
              </a:rPr>
              <a:t>csv </a:t>
            </a:r>
            <a:r>
              <a:rPr lang="ko-KR" altLang="en-US" dirty="0">
                <a:solidFill>
                  <a:srgbClr val="0000FF"/>
                </a:solidFill>
              </a:rPr>
              <a:t>파일에 담긴 레코드의 수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1B3817A-3FAA-41E7-8F97-26A013EBD408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2201983" y="937703"/>
            <a:ext cx="1145881" cy="403065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689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380312" y="78740"/>
            <a:ext cx="16561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전체 목차</a:t>
            </a:r>
          </a:p>
        </p:txBody>
      </p:sp>
      <p:sp>
        <p:nvSpPr>
          <p:cNvPr id="13" name="모서리가 둥근 직사각형 12"/>
          <p:cNvSpPr/>
          <p:nvPr/>
        </p:nvSpPr>
        <p:spPr>
          <a:xfrm rot="10800000">
            <a:off x="1116177" y="836037"/>
            <a:ext cx="6840760" cy="86477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286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9601" y="1049706"/>
            <a:ext cx="6673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n w="9525">
                  <a:noFill/>
                  <a:round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고딕 ExtraBold" pitchFamily="50" charset="-127"/>
                <a:ea typeface="나눔고딕 ExtraBold" pitchFamily="50" charset="-127"/>
              </a:rPr>
              <a:t>색상 분류 및 음성인식</a:t>
            </a:r>
            <a:endParaRPr lang="en-US" altLang="ko-KR" sz="2400" b="1" dirty="0">
              <a:ln w="9525">
                <a:noFill/>
                <a:round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179393" y="908044"/>
            <a:ext cx="6673912" cy="71958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23528" y="147112"/>
            <a:ext cx="6264696" cy="401568"/>
          </a:xfrm>
        </p:spPr>
        <p:txBody>
          <a:bodyPr/>
          <a:lstStyle/>
          <a:p>
            <a:r>
              <a:rPr lang="ko-KR" altLang="en-US" sz="2800" dirty="0"/>
              <a:t>목차</a:t>
            </a:r>
          </a:p>
        </p:txBody>
      </p:sp>
      <p:sp>
        <p:nvSpPr>
          <p:cNvPr id="2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4283968" y="6561131"/>
            <a:ext cx="648072" cy="365125"/>
          </a:xfrm>
        </p:spPr>
        <p:txBody>
          <a:bodyPr/>
          <a:lstStyle/>
          <a:p>
            <a:fld id="{6BCCB3AF-423D-41CB-AFF9-3007F6A07770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5FBEAAF2-6252-5D4F-B8B9-A3F3D480207C}"/>
              </a:ext>
            </a:extLst>
          </p:cNvPr>
          <p:cNvSpPr/>
          <p:nvPr/>
        </p:nvSpPr>
        <p:spPr>
          <a:xfrm>
            <a:off x="2550744" y="2345596"/>
            <a:ext cx="4037480" cy="644788"/>
          </a:xfrm>
          <a:prstGeom prst="roundRect">
            <a:avLst/>
          </a:prstGeom>
          <a:solidFill>
            <a:srgbClr val="F7C80D"/>
          </a:solidFill>
          <a:ln>
            <a:noFill/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실험 보드 구조 및 센서</a:t>
            </a:r>
            <a:endParaRPr lang="en-US" altLang="ko-KR" b="1" dirty="0">
              <a:solidFill>
                <a:schemeClr val="tx1">
                  <a:lumMod val="85000"/>
                  <a:lumOff val="15000"/>
                  <a:alpha val="99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079A909D-C09B-4E4C-9420-5098E2C856B1}"/>
              </a:ext>
            </a:extLst>
          </p:cNvPr>
          <p:cNvSpPr/>
          <p:nvPr/>
        </p:nvSpPr>
        <p:spPr>
          <a:xfrm>
            <a:off x="2550743" y="3350174"/>
            <a:ext cx="4037477" cy="644788"/>
          </a:xfrm>
          <a:prstGeom prst="roundRect">
            <a:avLst/>
          </a:prstGeom>
          <a:solidFill>
            <a:srgbClr val="68A84A"/>
          </a:solidFill>
          <a:ln>
            <a:noFill/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alpha val="9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b="1" dirty="0">
                <a:solidFill>
                  <a:schemeClr val="bg1">
                    <a:alpha val="9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색상 분류</a:t>
            </a:r>
            <a:endParaRPr lang="en-US" altLang="ko-KR" b="1" dirty="0">
              <a:solidFill>
                <a:schemeClr val="bg1">
                  <a:alpha val="99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600416" y="4293096"/>
            <a:ext cx="3916753" cy="644788"/>
          </a:xfrm>
          <a:prstGeom prst="roundRect">
            <a:avLst/>
          </a:prstGeom>
          <a:solidFill>
            <a:srgbClr val="791443"/>
          </a:solidFill>
          <a:ln>
            <a:noFill/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alpha val="9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</a:t>
            </a:r>
            <a:r>
              <a:rPr lang="ko-KR" altLang="en-US" b="1" dirty="0">
                <a:solidFill>
                  <a:schemeClr val="bg1">
                    <a:alpha val="9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음성 인식</a:t>
            </a:r>
            <a:endParaRPr lang="en-US" altLang="ko-KR" b="1" dirty="0">
              <a:solidFill>
                <a:schemeClr val="bg1">
                  <a:alpha val="99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모서리가 둥근 직사각형 18">
            <a:extLst>
              <a:ext uri="{FF2B5EF4-FFF2-40B4-BE49-F238E27FC236}">
                <a16:creationId xmlns:a16="http://schemas.microsoft.com/office/drawing/2014/main" id="{D049E42B-B882-4E69-8D6D-EDDD8C0AB394}"/>
              </a:ext>
            </a:extLst>
          </p:cNvPr>
          <p:cNvSpPr/>
          <p:nvPr/>
        </p:nvSpPr>
        <p:spPr>
          <a:xfrm>
            <a:off x="6876817" y="2944494"/>
            <a:ext cx="2160240" cy="64478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신경 회로망</a:t>
            </a:r>
            <a:endParaRPr lang="en-US" altLang="ko-KR" b="1" dirty="0">
              <a:solidFill>
                <a:schemeClr val="tx1">
                  <a:lumMod val="85000"/>
                  <a:lumOff val="15000"/>
                  <a:alpha val="99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및 </a:t>
            </a:r>
            <a:r>
              <a:rPr lang="ko-KR" altLang="en-US" b="1" dirty="0" err="1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다층퍼셉트론</a:t>
            </a:r>
            <a:endParaRPr lang="en-US" altLang="ko-KR" b="1" dirty="0">
              <a:solidFill>
                <a:schemeClr val="tx1">
                  <a:lumMod val="85000"/>
                  <a:lumOff val="15000"/>
                  <a:alpha val="99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342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ambar 5">
            <a:extLst>
              <a:ext uri="{FF2B5EF4-FFF2-40B4-BE49-F238E27FC236}">
                <a16:creationId xmlns:a16="http://schemas.microsoft.com/office/drawing/2014/main" id="{0F584F4F-507F-4A37-8927-CE58BF99D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27" y="1294997"/>
            <a:ext cx="5409093" cy="325446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F5DC672-64AA-4B3F-A27B-97CD52EA2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사물인터넷과 </a:t>
            </a:r>
            <a:r>
              <a:rPr lang="ko-KR" altLang="en-US" dirty="0" err="1"/>
              <a:t>머신러닝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0973A-BF8E-49A6-B79B-377285DB3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608662"/>
            <a:ext cx="8496944" cy="5361459"/>
          </a:xfrm>
        </p:spPr>
        <p:txBody>
          <a:bodyPr>
            <a:normAutofit/>
          </a:bodyPr>
          <a:lstStyle/>
          <a:p>
            <a:pPr marL="361950" indent="-361950">
              <a:spcBef>
                <a:spcPts val="0"/>
              </a:spcBef>
              <a:buBlip>
                <a:blip r:embed="rId3"/>
              </a:buBlip>
            </a:pPr>
            <a:r>
              <a:rPr lang="en-US" altLang="ko-KR" sz="2000" b="1" dirty="0">
                <a:solidFill>
                  <a:srgbClr val="0000FF"/>
                </a:solidFill>
              </a:rPr>
              <a:t>Train a Color Classification Model</a:t>
            </a:r>
            <a:endParaRPr lang="en-US" altLang="ko-KR" sz="900" b="1" dirty="0">
              <a:solidFill>
                <a:srgbClr val="0000FF"/>
              </a:solidFill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/>
                </a:solidFill>
                <a:latin typeface="+mn-ea"/>
                <a:ea typeface="+mn-ea"/>
              </a:rPr>
              <a:t>Load and preprocess captured color data in CSV</a:t>
            </a: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0D2EF3-9F2E-4E87-BF63-9EA99290C892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sz="105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사물인터넷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0FD4AB97-4A71-4555-A352-A0FD0021C967}"/>
              </a:ext>
            </a:extLst>
          </p:cNvPr>
          <p:cNvSpPr txBox="1"/>
          <p:nvPr/>
        </p:nvSpPr>
        <p:spPr>
          <a:xfrm>
            <a:off x="5220072" y="1314289"/>
            <a:ext cx="3744416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inputs = 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np.array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(inputs)</a:t>
            </a:r>
          </a:p>
          <a:p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outputs = 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np.array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(outputs)</a:t>
            </a:r>
          </a:p>
          <a:p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리스트 형태를 가지는 </a:t>
            </a:r>
            <a:r>
              <a:rPr lang="en-US" altLang="ko-KR" sz="1200" dirty="0"/>
              <a:t>inputs</a:t>
            </a:r>
            <a:r>
              <a:rPr lang="ko-KR" altLang="en-US" sz="1200" dirty="0"/>
              <a:t>와 </a:t>
            </a:r>
            <a:r>
              <a:rPr lang="en-US" altLang="ko-KR" sz="1200" dirty="0"/>
              <a:t>outputs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배열의 </a:t>
            </a:r>
            <a:r>
              <a:rPr lang="en-US" altLang="ko-KR" sz="1200" dirty="0" err="1"/>
              <a:t>numpy</a:t>
            </a:r>
            <a:r>
              <a:rPr lang="ko-KR" altLang="en-US" sz="1200" dirty="0"/>
              <a:t>의 </a:t>
            </a:r>
            <a:r>
              <a:rPr lang="en-US" altLang="ko-KR" sz="1200" dirty="0">
                <a:highlight>
                  <a:srgbClr val="FFFF00"/>
                </a:highlight>
              </a:rPr>
              <a:t>array </a:t>
            </a:r>
            <a:r>
              <a:rPr lang="ko-KR" altLang="en-US" sz="1200" dirty="0">
                <a:highlight>
                  <a:srgbClr val="FFFF00"/>
                </a:highlight>
              </a:rPr>
              <a:t>형태로 변경</a:t>
            </a:r>
            <a:endParaRPr lang="en-US" sz="1200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urier New" panose="02070309020205020404" pitchFamily="49" charset="0"/>
            </a:endParaRPr>
          </a:p>
        </p:txBody>
      </p:sp>
      <p:sp>
        <p:nvSpPr>
          <p:cNvPr id="7" name="Kotak Teks 6">
            <a:extLst>
              <a:ext uri="{FF2B5EF4-FFF2-40B4-BE49-F238E27FC236}">
                <a16:creationId xmlns:a16="http://schemas.microsoft.com/office/drawing/2014/main" id="{4348BEA6-46B8-437B-8CBF-C842DAB95E4B}"/>
              </a:ext>
            </a:extLst>
          </p:cNvPr>
          <p:cNvSpPr txBox="1"/>
          <p:nvPr/>
        </p:nvSpPr>
        <p:spPr>
          <a:xfrm>
            <a:off x="5240517" y="2443690"/>
            <a:ext cx="3744416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num_inputs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1200" b="1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len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(inputs)</a:t>
            </a:r>
          </a:p>
          <a:p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randomize = 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np.arange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num_inputs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np.random.shuffle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(randomize)</a:t>
            </a:r>
          </a:p>
          <a:p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200" dirty="0" err="1">
                <a:solidFill>
                  <a:srgbClr val="FF0000"/>
                </a:solidFill>
              </a:rPr>
              <a:t>num_inputs</a:t>
            </a:r>
            <a:r>
              <a:rPr lang="ko-KR" altLang="en-US" sz="1200" dirty="0">
                <a:solidFill>
                  <a:srgbClr val="FF0000"/>
                </a:solidFill>
              </a:rPr>
              <a:t> 변수에는 </a:t>
            </a:r>
            <a:r>
              <a:rPr lang="en-US" altLang="ko-KR" sz="1200" dirty="0">
                <a:solidFill>
                  <a:srgbClr val="FF0000"/>
                </a:solidFill>
              </a:rPr>
              <a:t>inputs</a:t>
            </a:r>
            <a:r>
              <a:rPr lang="ko-KR" altLang="en-US" sz="1200" dirty="0">
                <a:solidFill>
                  <a:srgbClr val="FF0000"/>
                </a:solidFill>
              </a:rPr>
              <a:t>의 </a:t>
            </a:r>
            <a:r>
              <a:rPr lang="ko-KR" altLang="en-US" sz="1200" dirty="0" err="1">
                <a:solidFill>
                  <a:srgbClr val="FF0000"/>
                </a:solidFill>
              </a:rPr>
              <a:t>갯수가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/>
              <a:t>기록되어 있고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en-US" altLang="ko-KR" sz="1200" dirty="0"/>
              <a:t>randomize</a:t>
            </a:r>
            <a:r>
              <a:rPr lang="ko-KR" altLang="en-US" sz="1200" dirty="0"/>
              <a:t> 변수에 </a:t>
            </a:r>
            <a:r>
              <a:rPr lang="en-US" altLang="ko-KR" sz="1200" dirty="0" err="1"/>
              <a:t>np.arange</a:t>
            </a:r>
            <a:r>
              <a:rPr lang="ko-KR" altLang="en-US" sz="1200" dirty="0"/>
              <a:t> 함수를 사용하여 </a:t>
            </a:r>
            <a:r>
              <a:rPr lang="en-US" altLang="ko-KR" sz="1200" dirty="0"/>
              <a:t>0</a:t>
            </a:r>
            <a:r>
              <a:rPr lang="ko-KR" altLang="en-US" sz="1200" dirty="0" err="1"/>
              <a:t>부터</a:t>
            </a:r>
            <a:r>
              <a:rPr lang="ko-KR" altLang="en-US" sz="1200" dirty="0"/>
              <a:t> </a:t>
            </a:r>
            <a:r>
              <a:rPr lang="en-US" altLang="ko-KR" sz="1200" dirty="0" err="1"/>
              <a:t>num_inputs</a:t>
            </a:r>
            <a:r>
              <a:rPr lang="en-US" altLang="ko-KR" sz="1200" dirty="0"/>
              <a:t> – 1</a:t>
            </a:r>
            <a:r>
              <a:rPr lang="ko-KR" altLang="en-US" sz="1200" dirty="0" err="1"/>
              <a:t>까지의</a:t>
            </a:r>
            <a:r>
              <a:rPr lang="ko-KR" altLang="en-US" sz="1200" dirty="0"/>
              <a:t> 정수를 배열 형태로 기록함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>
                <a:solidFill>
                  <a:srgbClr val="FF0000"/>
                </a:solidFill>
              </a:rPr>
              <a:t>이 순서를 </a:t>
            </a:r>
            <a:r>
              <a:rPr lang="en-US" altLang="ko-KR" sz="1200" dirty="0">
                <a:solidFill>
                  <a:srgbClr val="FF0000"/>
                </a:solidFill>
              </a:rPr>
              <a:t>shuffle</a:t>
            </a:r>
            <a:r>
              <a:rPr lang="ko-KR" altLang="en-US" sz="1200" dirty="0">
                <a:solidFill>
                  <a:srgbClr val="FF0000"/>
                </a:solidFill>
              </a:rPr>
              <a:t>하여 다음 단계에서 데이터를 섞음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12" name="Kotak Teks 11">
            <a:extLst>
              <a:ext uri="{FF2B5EF4-FFF2-40B4-BE49-F238E27FC236}">
                <a16:creationId xmlns:a16="http://schemas.microsoft.com/office/drawing/2014/main" id="{2FC7C6D4-BB74-4CA1-A092-DAEFCFF094FD}"/>
              </a:ext>
            </a:extLst>
          </p:cNvPr>
          <p:cNvSpPr txBox="1"/>
          <p:nvPr/>
        </p:nvSpPr>
        <p:spPr>
          <a:xfrm>
            <a:off x="5240517" y="4372296"/>
            <a:ext cx="3744416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inputs = inputs[randomize]</a:t>
            </a:r>
          </a:p>
          <a:p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outputs = outputs[randomize]</a:t>
            </a:r>
          </a:p>
          <a:p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ko-KR" altLang="en-US" sz="1200" dirty="0"/>
              <a:t>학습이 잘 되도록 하기 위해 </a:t>
            </a:r>
            <a:r>
              <a:rPr lang="en-US" sz="1200" dirty="0"/>
              <a:t>inputs</a:t>
            </a:r>
            <a:r>
              <a:rPr lang="ko-KR" altLang="en-US" sz="1200" dirty="0"/>
              <a:t>와 </a:t>
            </a:r>
            <a:r>
              <a:rPr lang="en-US" altLang="ko-KR" sz="1200" dirty="0"/>
              <a:t>outputs</a:t>
            </a:r>
            <a:r>
              <a:rPr lang="ko-KR" altLang="en-US" sz="1200" dirty="0"/>
              <a:t>의 </a:t>
            </a:r>
            <a:r>
              <a:rPr lang="en-US" altLang="ko-KR" sz="1200" dirty="0"/>
              <a:t>index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무작위로 섞는 과정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  <p:sp>
        <p:nvSpPr>
          <p:cNvPr id="14" name="Kotak Teks 13">
            <a:extLst>
              <a:ext uri="{FF2B5EF4-FFF2-40B4-BE49-F238E27FC236}">
                <a16:creationId xmlns:a16="http://schemas.microsoft.com/office/drawing/2014/main" id="{C1DF1BA9-4D3E-47C7-B7AD-BA6988139BFC}"/>
              </a:ext>
            </a:extLst>
          </p:cNvPr>
          <p:cNvSpPr txBox="1"/>
          <p:nvPr/>
        </p:nvSpPr>
        <p:spPr>
          <a:xfrm>
            <a:off x="317832" y="4549457"/>
            <a:ext cx="4709458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TRAIN_SPLIT = int(</a:t>
            </a:r>
            <a:r>
              <a:rPr lang="en-US" sz="12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0.6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* 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num_inputs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TEST_SPLIT = int(</a:t>
            </a:r>
            <a:r>
              <a:rPr lang="en-US" sz="1200" b="1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0.2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* 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num_inputs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+ TRAIN_SPLIT)</a:t>
            </a:r>
          </a:p>
          <a:p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inputs_train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inputs_test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inputs_validate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b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np.split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(inputs, [TRAIN_SPLIT, TEST_SPLIT])</a:t>
            </a:r>
          </a:p>
          <a:p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outputs_train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outputs_test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outputs_validate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b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12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np.split</a:t>
            </a:r>
            <a:r>
              <a:rPr lang="en-US" sz="12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(outputs, [TRAIN_SPLIT, TEST_SPLIT])</a:t>
            </a:r>
          </a:p>
          <a:p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200" dirty="0"/>
              <a:t>- train data 60%, validation data 20%, test data 20%</a:t>
            </a:r>
            <a:r>
              <a:rPr lang="ko-KR" altLang="en-US" sz="1200" dirty="0"/>
              <a:t>로 데이터세트를 나누는 과정</a:t>
            </a:r>
            <a:endParaRPr lang="en-US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718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5DC672-64AA-4B3F-A27B-97CD52EA2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색상 분류 학습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0973A-BF8E-49A6-B79B-377285DB3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608662"/>
            <a:ext cx="8496944" cy="5361459"/>
          </a:xfrm>
        </p:spPr>
        <p:txBody>
          <a:bodyPr>
            <a:normAutofit/>
          </a:bodyPr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</a:pPr>
            <a:r>
              <a:rPr lang="en-US" altLang="ko-KR" sz="2000" b="1" dirty="0">
                <a:solidFill>
                  <a:srgbClr val="0000FF"/>
                </a:solidFill>
                <a:latin typeface="+mn-ea"/>
                <a:ea typeface="+mn-ea"/>
              </a:rPr>
              <a:t>Training/Validation/Test dataset</a:t>
            </a:r>
            <a:endParaRPr lang="en-US" altLang="ko-KR" sz="2000" b="1" dirty="0">
              <a:solidFill>
                <a:srgbClr val="0000FF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28B29D-836F-4A24-A6F0-E442D305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CB1EB71B-9ED4-4C32-986B-C7E5977A8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56792"/>
            <a:ext cx="7361634" cy="228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C56504-B159-43C7-82B0-4AF03BC566BD}"/>
              </a:ext>
            </a:extLst>
          </p:cNvPr>
          <p:cNvSpPr txBox="1"/>
          <p:nvPr/>
        </p:nvSpPr>
        <p:spPr>
          <a:xfrm>
            <a:off x="6156176" y="4415901"/>
            <a:ext cx="244827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0000FF"/>
                </a:solidFill>
              </a:rPr>
              <a:t>모델의 최종 성능 평가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3B8736-7FFD-4654-8732-479912CA44C7}"/>
              </a:ext>
            </a:extLst>
          </p:cNvPr>
          <p:cNvSpPr txBox="1"/>
          <p:nvPr/>
        </p:nvSpPr>
        <p:spPr>
          <a:xfrm>
            <a:off x="3383868" y="4398014"/>
            <a:ext cx="244827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000FF"/>
                </a:solidFill>
              </a:rPr>
              <a:t>학습 과정에서 모델이 </a:t>
            </a:r>
            <a:endParaRPr lang="en-US" altLang="ko-KR" b="1" dirty="0">
              <a:solidFill>
                <a:srgbClr val="0000FF"/>
              </a:solidFill>
            </a:endParaRPr>
          </a:p>
          <a:p>
            <a:pPr algn="ctr"/>
            <a:r>
              <a:rPr lang="ko-KR" altLang="en-US" b="1" dirty="0">
                <a:solidFill>
                  <a:srgbClr val="0000FF"/>
                </a:solidFill>
              </a:rPr>
              <a:t>잘 학습하고 있는지</a:t>
            </a:r>
            <a:endParaRPr lang="en-US" altLang="ko-KR" b="1" dirty="0">
              <a:solidFill>
                <a:srgbClr val="0000FF"/>
              </a:solidFill>
            </a:endParaRPr>
          </a:p>
          <a:p>
            <a:pPr algn="ctr"/>
            <a:r>
              <a:rPr lang="ko-KR" altLang="en-US" b="1" dirty="0">
                <a:solidFill>
                  <a:srgbClr val="0000FF"/>
                </a:solidFill>
              </a:rPr>
              <a:t>중간 평가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44FEF49-FE61-6A44-A0BC-AF0840ED87A4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4608004" y="3614170"/>
            <a:ext cx="252028" cy="783844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7A821FF-B318-0545-A22A-C6F643D78D2F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804248" y="3645024"/>
            <a:ext cx="576064" cy="770877"/>
          </a:xfrm>
          <a:prstGeom prst="straightConnector1">
            <a:avLst/>
          </a:prstGeom>
          <a:ln w="19050">
            <a:solidFill>
              <a:srgbClr val="C00000"/>
            </a:solidFill>
            <a:headEnd type="non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309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5DC672-64AA-4B3F-A27B-97CD52EA2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색상 분류 학습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0973A-BF8E-49A6-B79B-377285DB3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608662"/>
            <a:ext cx="8496944" cy="5361459"/>
          </a:xfrm>
        </p:spPr>
        <p:txBody>
          <a:bodyPr>
            <a:normAutofit/>
          </a:bodyPr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</a:pPr>
            <a:r>
              <a:rPr lang="ko-KR" altLang="en-US" b="1" dirty="0">
                <a:solidFill>
                  <a:srgbClr val="0000FF"/>
                </a:solidFill>
              </a:rPr>
              <a:t>소스코드 빌드 및 학습 시작</a:t>
            </a:r>
            <a:endParaRPr lang="en-US" altLang="ko-KR" sz="1800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28B29D-836F-4A24-A6F0-E442D305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5C0015-E28D-4BC1-B62E-04D98DC89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78" y="1340768"/>
            <a:ext cx="8604160" cy="38164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9645A9-ECAF-43CD-A6EE-F06E7BC3BB38}"/>
              </a:ext>
            </a:extLst>
          </p:cNvPr>
          <p:cNvSpPr txBox="1"/>
          <p:nvPr/>
        </p:nvSpPr>
        <p:spPr>
          <a:xfrm>
            <a:off x="3779912" y="2014101"/>
            <a:ext cx="3888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0000"/>
                </a:solidFill>
                <a:highlight>
                  <a:srgbClr val="FFFF00"/>
                </a:highlight>
              </a:rPr>
              <a:t>순차형 모델 설계 준비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D1F7C-D7B6-4F3C-9374-D3631F4886B8}"/>
              </a:ext>
            </a:extLst>
          </p:cNvPr>
          <p:cNvSpPr txBox="1"/>
          <p:nvPr/>
        </p:nvSpPr>
        <p:spPr>
          <a:xfrm>
            <a:off x="143508" y="5217174"/>
            <a:ext cx="66247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FF0000"/>
                </a:solidFill>
              </a:rPr>
              <a:t>학습 데이터세트 </a:t>
            </a:r>
            <a:r>
              <a:rPr lang="en-US" altLang="ko-KR" sz="1500" dirty="0">
                <a:solidFill>
                  <a:srgbClr val="FF0000"/>
                </a:solidFill>
              </a:rPr>
              <a:t>:  </a:t>
            </a:r>
            <a:r>
              <a:rPr lang="en-US" altLang="ko-KR" sz="1500" dirty="0" err="1">
                <a:solidFill>
                  <a:srgbClr val="FF0000"/>
                </a:solidFill>
              </a:rPr>
              <a:t>inputs_train</a:t>
            </a:r>
            <a:r>
              <a:rPr lang="en-US" altLang="ko-KR" sz="1500" dirty="0">
                <a:solidFill>
                  <a:srgbClr val="FF0000"/>
                </a:solidFill>
              </a:rPr>
              <a:t>, </a:t>
            </a:r>
            <a:r>
              <a:rPr lang="en-US" altLang="ko-KR" sz="1500" dirty="0" err="1">
                <a:solidFill>
                  <a:srgbClr val="FF0000"/>
                </a:solidFill>
              </a:rPr>
              <a:t>outputs_train</a:t>
            </a:r>
            <a:endParaRPr lang="en-US" altLang="ko-KR" sz="15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500" dirty="0">
                <a:solidFill>
                  <a:srgbClr val="FF0000"/>
                </a:solidFill>
              </a:rPr>
              <a:t>검증 데이터세트 </a:t>
            </a:r>
            <a:r>
              <a:rPr lang="en-US" altLang="ko-KR" sz="1500" dirty="0">
                <a:solidFill>
                  <a:srgbClr val="FF0000"/>
                </a:solidFill>
              </a:rPr>
              <a:t>: </a:t>
            </a:r>
            <a:r>
              <a:rPr lang="en-US" altLang="ko-KR" sz="1500" dirty="0" err="1">
                <a:solidFill>
                  <a:srgbClr val="FF0000"/>
                </a:solidFill>
              </a:rPr>
              <a:t>inputs_validate</a:t>
            </a:r>
            <a:r>
              <a:rPr lang="en-US" altLang="ko-KR" sz="1500" dirty="0">
                <a:solidFill>
                  <a:srgbClr val="FF0000"/>
                </a:solidFill>
              </a:rPr>
              <a:t>, </a:t>
            </a:r>
            <a:r>
              <a:rPr lang="en-US" altLang="ko-KR" sz="1500" dirty="0" err="1">
                <a:solidFill>
                  <a:srgbClr val="FF0000"/>
                </a:solidFill>
              </a:rPr>
              <a:t>outputs_validate</a:t>
            </a:r>
            <a:endParaRPr lang="ko-KR" altLang="en-US" sz="1500" dirty="0">
              <a:solidFill>
                <a:srgbClr val="FF0000"/>
              </a:solidFill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07D3A95-5679-4F83-B049-C63FC595A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528" y="4754796"/>
            <a:ext cx="4101510" cy="1804664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036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5DC672-64AA-4B3F-A27B-97CD52EA2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색상 분류 학습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0973A-BF8E-49A6-B79B-377285DB3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608662"/>
            <a:ext cx="8496944" cy="5361459"/>
          </a:xfrm>
        </p:spPr>
        <p:txBody>
          <a:bodyPr>
            <a:normAutofit/>
          </a:bodyPr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</a:pPr>
            <a:r>
              <a:rPr lang="ko-KR" altLang="en-US" b="1" dirty="0">
                <a:solidFill>
                  <a:srgbClr val="0000FF"/>
                </a:solidFill>
              </a:rPr>
              <a:t>활성화 함수 </a:t>
            </a:r>
            <a:r>
              <a:rPr lang="en-US" altLang="ko-KR" b="1" dirty="0">
                <a:solidFill>
                  <a:srgbClr val="0000FF"/>
                </a:solidFill>
              </a:rPr>
              <a:t>- Sigmoid</a:t>
            </a: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ko-KR" altLang="en-US" sz="1800" b="1" dirty="0" err="1">
                <a:solidFill>
                  <a:schemeClr val="tx1"/>
                </a:solidFill>
                <a:latin typeface="+mn-ea"/>
                <a:ea typeface="+mn-ea"/>
              </a:rPr>
              <a:t>입력값이</a:t>
            </a:r>
            <a:r>
              <a:rPr lang="ko-KR" altLang="en-US" sz="18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0</a:t>
            </a:r>
            <a:r>
              <a:rPr lang="ko-KR" altLang="en-US" sz="1800" b="1" dirty="0">
                <a:solidFill>
                  <a:schemeClr val="tx1"/>
                </a:solidFill>
                <a:latin typeface="+mn-ea"/>
                <a:ea typeface="+mn-ea"/>
              </a:rPr>
              <a:t>보다 작으면 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0,</a:t>
            </a:r>
            <a:r>
              <a:rPr lang="ko-KR" altLang="en-US" sz="18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0</a:t>
            </a:r>
            <a:r>
              <a:rPr lang="ko-KR" altLang="en-US" sz="1800" b="1" dirty="0">
                <a:solidFill>
                  <a:schemeClr val="tx1"/>
                </a:solidFill>
                <a:latin typeface="+mn-ea"/>
                <a:ea typeface="+mn-ea"/>
              </a:rPr>
              <a:t>보다 크면 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1</a:t>
            </a:r>
            <a:r>
              <a:rPr lang="ko-KR" altLang="en-US" sz="1800" b="1" dirty="0">
                <a:solidFill>
                  <a:schemeClr val="tx1"/>
                </a:solidFill>
                <a:latin typeface="+mn-ea"/>
                <a:ea typeface="+mn-ea"/>
              </a:rPr>
              <a:t>을 출력하는 이진 분류를 위해 주로 사용하는 함수</a:t>
            </a:r>
            <a:endParaRPr lang="en-US" altLang="ko-KR" sz="1800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28B29D-836F-4A24-A6F0-E442D305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A0BB85-DD8E-5540-9230-CF753AAA4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740" y="2771196"/>
            <a:ext cx="4680520" cy="311547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3DAD963-904C-C840-851A-D9AA58D0F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1634" y="1620929"/>
            <a:ext cx="4178511" cy="99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07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5DC672-64AA-4B3F-A27B-97CD52EA2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색상 분류 학습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0973A-BF8E-49A6-B79B-377285DB3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608662"/>
            <a:ext cx="8640960" cy="5361459"/>
          </a:xfrm>
        </p:spPr>
        <p:txBody>
          <a:bodyPr>
            <a:normAutofit/>
          </a:bodyPr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</a:pPr>
            <a:r>
              <a:rPr lang="en-US" altLang="ko-KR" b="1" dirty="0">
                <a:solidFill>
                  <a:srgbClr val="0000FF"/>
                </a:solidFill>
              </a:rPr>
              <a:t>Sigmoid</a:t>
            </a:r>
            <a:r>
              <a:rPr lang="ko-KR" altLang="en-US" b="1" dirty="0">
                <a:solidFill>
                  <a:srgbClr val="0000FF"/>
                </a:solidFill>
              </a:rPr>
              <a:t>의 문제점 </a:t>
            </a:r>
            <a:r>
              <a:rPr lang="en-US" altLang="ko-KR" b="1" dirty="0">
                <a:solidFill>
                  <a:srgbClr val="0000FF"/>
                </a:solidFill>
              </a:rPr>
              <a:t>- Vanishing Gradient</a:t>
            </a: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Backpropagation </a:t>
            </a:r>
            <a:r>
              <a:rPr lang="ko-KR" altLang="en-US" sz="1800" b="1" dirty="0">
                <a:solidFill>
                  <a:schemeClr val="tx1"/>
                </a:solidFill>
                <a:latin typeface="+mn-ea"/>
                <a:ea typeface="+mn-ea"/>
              </a:rPr>
              <a:t>중에 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gradient </a:t>
            </a:r>
            <a:r>
              <a:rPr lang="ko-KR" altLang="en-US" sz="1800" b="1" dirty="0">
                <a:solidFill>
                  <a:schemeClr val="tx1"/>
                </a:solidFill>
                <a:latin typeface="+mn-ea"/>
                <a:ea typeface="+mn-ea"/>
              </a:rPr>
              <a:t>값이 소실되어 제대로 전파되지 않는 경우를 의미함</a:t>
            </a:r>
            <a:endParaRPr lang="en-US" altLang="ko-KR" sz="18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Sigmoid</a:t>
            </a:r>
            <a:r>
              <a:rPr lang="ko-KR" altLang="en-US" sz="1800" b="1" dirty="0">
                <a:solidFill>
                  <a:schemeClr val="tx1"/>
                </a:solidFill>
                <a:latin typeface="+mn-ea"/>
                <a:ea typeface="+mn-ea"/>
              </a:rPr>
              <a:t>는 이러한 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vanishing gradient </a:t>
            </a:r>
            <a:r>
              <a:rPr lang="ko-KR" altLang="en-US" sz="1800" b="1" dirty="0">
                <a:solidFill>
                  <a:schemeClr val="tx1"/>
                </a:solidFill>
                <a:latin typeface="+mn-ea"/>
                <a:ea typeface="+mn-ea"/>
              </a:rPr>
              <a:t>문제로 인해 많은 수의 다층 </a:t>
            </a:r>
            <a:r>
              <a:rPr lang="ko-KR" altLang="en-US" sz="1800" b="1" dirty="0" err="1">
                <a:solidFill>
                  <a:schemeClr val="tx1"/>
                </a:solidFill>
                <a:latin typeface="+mn-ea"/>
                <a:ea typeface="+mn-ea"/>
              </a:rPr>
              <a:t>퍼셉트론에서는</a:t>
            </a:r>
            <a:r>
              <a:rPr lang="ko-KR" altLang="en-US" sz="1800" b="1" dirty="0">
                <a:solidFill>
                  <a:schemeClr val="tx1"/>
                </a:solidFill>
                <a:latin typeface="+mn-ea"/>
                <a:ea typeface="+mn-ea"/>
              </a:rPr>
              <a:t> 학습이 제대로 되지 않음</a:t>
            </a:r>
            <a:endParaRPr lang="en-US" altLang="ko-KR" sz="18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800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28B29D-836F-4A24-A6F0-E442D305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8804A3-7053-0C43-9072-7E0EF86063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99" r="7347"/>
          <a:stretch/>
        </p:blipFill>
        <p:spPr>
          <a:xfrm>
            <a:off x="179512" y="2296945"/>
            <a:ext cx="8578177" cy="398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83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A210AA-4301-4798-AFA4-A14C06D57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색상 분류 학습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156183-0528-46E4-B542-7CEB59577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7170" name="Picture 2" descr="05-1. 심층 신경망 학습 - 활성화 함수, 가중치 초기화">
            <a:extLst>
              <a:ext uri="{FF2B5EF4-FFF2-40B4-BE49-F238E27FC236}">
                <a16:creationId xmlns:a16="http://schemas.microsoft.com/office/drawing/2014/main" id="{C5FA413F-0B4B-45FA-BE11-BED70697D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36712"/>
            <a:ext cx="8464646" cy="525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FFD23C1-2DFA-4501-9D91-E8F1669861F5}"/>
              </a:ext>
            </a:extLst>
          </p:cNvPr>
          <p:cNvSpPr/>
          <p:nvPr/>
        </p:nvSpPr>
        <p:spPr bwMode="auto">
          <a:xfrm>
            <a:off x="6804248" y="5661248"/>
            <a:ext cx="1728192" cy="360040"/>
          </a:xfrm>
          <a:prstGeom prst="rect">
            <a:avLst/>
          </a:prstGeom>
          <a:noFill/>
          <a:ln w="28575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161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5DC672-64AA-4B3F-A27B-97CD52EA2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색상 분류 학습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0973A-BF8E-49A6-B79B-377285DB3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608662"/>
            <a:ext cx="8496944" cy="5361459"/>
          </a:xfrm>
        </p:spPr>
        <p:txBody>
          <a:bodyPr>
            <a:normAutofit/>
          </a:bodyPr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</a:pPr>
            <a:r>
              <a:rPr lang="ko-KR" altLang="en-US" b="1" dirty="0">
                <a:solidFill>
                  <a:srgbClr val="0000FF"/>
                </a:solidFill>
              </a:rPr>
              <a:t>활성화 함수 </a:t>
            </a:r>
            <a:r>
              <a:rPr lang="en-US" altLang="ko-KR" b="1" dirty="0">
                <a:solidFill>
                  <a:srgbClr val="0000FF"/>
                </a:solidFill>
              </a:rPr>
              <a:t>- </a:t>
            </a:r>
            <a:r>
              <a:rPr lang="en-US" altLang="ko-KR" b="1" dirty="0" err="1">
                <a:solidFill>
                  <a:srgbClr val="0000FF"/>
                </a:solidFill>
              </a:rPr>
              <a:t>ReLU</a:t>
            </a:r>
            <a:r>
              <a:rPr lang="en-US" altLang="ko-KR" b="1" dirty="0">
                <a:solidFill>
                  <a:srgbClr val="0000FF"/>
                </a:solidFill>
              </a:rPr>
              <a:t> (Rectified Linear Unit)</a:t>
            </a: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chemeClr val="tx1"/>
                </a:solidFill>
                <a:latin typeface="+mn-ea"/>
                <a:ea typeface="+mn-ea"/>
              </a:rPr>
              <a:t>최근 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Neural Network</a:t>
            </a:r>
            <a:r>
              <a:rPr lang="ko-KR" altLang="en-US" sz="1800" b="1" dirty="0">
                <a:solidFill>
                  <a:schemeClr val="tx1"/>
                </a:solidFill>
                <a:latin typeface="+mn-ea"/>
                <a:ea typeface="+mn-ea"/>
              </a:rPr>
              <a:t>에서 가장 많이 쓰이는 활성화 함수</a:t>
            </a:r>
            <a:endParaRPr lang="en-US" altLang="ko-KR" sz="18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Vanishing Gradient </a:t>
            </a:r>
            <a:r>
              <a:rPr lang="ko-KR" altLang="en-US" sz="1800" b="1" dirty="0">
                <a:solidFill>
                  <a:schemeClr val="tx1"/>
                </a:solidFill>
                <a:latin typeface="+mn-ea"/>
                <a:ea typeface="+mn-ea"/>
              </a:rPr>
              <a:t>문제를 해결할 수 있으며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,</a:t>
            </a:r>
            <a:r>
              <a:rPr lang="ko-KR" altLang="en-US" sz="1800" b="1" dirty="0">
                <a:solidFill>
                  <a:schemeClr val="tx1"/>
                </a:solidFill>
                <a:latin typeface="+mn-ea"/>
                <a:ea typeface="+mn-ea"/>
              </a:rPr>
              <a:t> 학습 시 수렴 속도가 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sigmoid</a:t>
            </a:r>
            <a:r>
              <a:rPr lang="ko-KR" altLang="en-US" sz="1800" b="1" dirty="0">
                <a:solidFill>
                  <a:schemeClr val="tx1"/>
                </a:solidFill>
                <a:latin typeface="+mn-ea"/>
                <a:ea typeface="+mn-ea"/>
              </a:rPr>
              <a:t>에 비해 최대 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6</a:t>
            </a:r>
            <a:r>
              <a:rPr lang="ko-KR" altLang="en-US" sz="1800" b="1" dirty="0">
                <a:solidFill>
                  <a:schemeClr val="tx1"/>
                </a:solidFill>
                <a:latin typeface="+mn-ea"/>
                <a:ea typeface="+mn-ea"/>
              </a:rPr>
              <a:t>배 빠른 장점을 가지고 있음</a:t>
            </a:r>
            <a:endParaRPr lang="en-US" altLang="ko-KR" sz="18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800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28B29D-836F-4A24-A6F0-E442D305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C65685-F595-8E44-80D2-945F97BE9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18" y="2798091"/>
            <a:ext cx="8158967" cy="28586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0DD63C-ED9E-D64A-B94E-3BBA6AAFCF57}"/>
                  </a:ext>
                </a:extLst>
              </p:cNvPr>
              <p:cNvSpPr txBox="1"/>
              <p:nvPr/>
            </p:nvSpPr>
            <p:spPr>
              <a:xfrm>
                <a:off x="3633665" y="2147243"/>
                <a:ext cx="19486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1" lang="en-US" altLang="ko-KR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⁡(0,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A0DD63C-ED9E-D64A-B94E-3BBA6AAFC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665" y="2147243"/>
                <a:ext cx="1948675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2499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5DC672-64AA-4B3F-A27B-97CD52EA2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색상 분류 학습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0973A-BF8E-49A6-B79B-377285DB3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608662"/>
            <a:ext cx="8496944" cy="5361459"/>
          </a:xfrm>
        </p:spPr>
        <p:txBody>
          <a:bodyPr>
            <a:normAutofit/>
          </a:bodyPr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</a:pPr>
            <a:r>
              <a:rPr lang="ko-KR" altLang="en-US" b="1" dirty="0">
                <a:solidFill>
                  <a:srgbClr val="0000FF"/>
                </a:solidFill>
              </a:rPr>
              <a:t>활성화 함수 </a:t>
            </a:r>
            <a:r>
              <a:rPr lang="en-US" altLang="ko-KR" b="1" dirty="0">
                <a:solidFill>
                  <a:srgbClr val="0000FF"/>
                </a:solidFill>
              </a:rPr>
              <a:t>- </a:t>
            </a:r>
            <a:r>
              <a:rPr lang="en-US" altLang="ko-KR" b="1" dirty="0" err="1">
                <a:solidFill>
                  <a:srgbClr val="0000FF"/>
                </a:solidFill>
              </a:rPr>
              <a:t>Softmax</a:t>
            </a:r>
            <a:endParaRPr lang="en-US" altLang="ko-KR" b="1" dirty="0">
              <a:solidFill>
                <a:srgbClr val="0000FF"/>
              </a:solidFill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chemeClr val="tx1"/>
                </a:solidFill>
                <a:latin typeface="+mn-ea"/>
                <a:ea typeface="+mn-ea"/>
              </a:rPr>
              <a:t>주로 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Neural Network</a:t>
            </a:r>
            <a:r>
              <a:rPr lang="ko-KR" altLang="en-US" sz="1800" b="1" dirty="0">
                <a:solidFill>
                  <a:schemeClr val="tx1"/>
                </a:solidFill>
                <a:latin typeface="+mn-ea"/>
                <a:ea typeface="+mn-ea"/>
              </a:rPr>
              <a:t>의 출력 층에서 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Classification</a:t>
            </a:r>
            <a:r>
              <a:rPr lang="ko-KR" altLang="en-US" sz="1800" b="1" dirty="0">
                <a:solidFill>
                  <a:schemeClr val="tx1"/>
                </a:solidFill>
                <a:latin typeface="+mn-ea"/>
                <a:ea typeface="+mn-ea"/>
              </a:rPr>
              <a:t>의 목적으로 사용되는 함수</a:t>
            </a:r>
            <a:endParaRPr lang="en-US" altLang="ko-KR" sz="18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ko-KR" altLang="en-US" sz="1800" b="1" dirty="0" err="1">
                <a:solidFill>
                  <a:schemeClr val="tx1"/>
                </a:solidFill>
                <a:latin typeface="+mn-ea"/>
                <a:ea typeface="+mn-ea"/>
              </a:rPr>
              <a:t>출력값을</a:t>
            </a:r>
            <a:r>
              <a:rPr lang="ko-KR" altLang="en-US" sz="1800" b="1" dirty="0">
                <a:solidFill>
                  <a:schemeClr val="tx1"/>
                </a:solidFill>
                <a:latin typeface="+mn-ea"/>
                <a:ea typeface="+mn-ea"/>
              </a:rPr>
              <a:t> 모두 더하면 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1</a:t>
            </a:r>
            <a:r>
              <a:rPr lang="ko-KR" altLang="en-US" sz="1800" b="1" dirty="0">
                <a:solidFill>
                  <a:schemeClr val="tx1"/>
                </a:solidFill>
                <a:latin typeface="+mn-ea"/>
                <a:ea typeface="+mn-ea"/>
              </a:rPr>
              <a:t>이 됨</a:t>
            </a:r>
            <a:endParaRPr lang="en-US" altLang="ko-KR" sz="18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chemeClr val="tx1"/>
                </a:solidFill>
                <a:latin typeface="+mn-ea"/>
                <a:ea typeface="+mn-ea"/>
              </a:rPr>
              <a:t>즉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,</a:t>
            </a:r>
            <a:r>
              <a:rPr lang="ko-KR" altLang="en-US" sz="1800" b="1" dirty="0">
                <a:solidFill>
                  <a:schemeClr val="tx1"/>
                </a:solidFill>
                <a:latin typeface="+mn-ea"/>
                <a:ea typeface="+mn-ea"/>
              </a:rPr>
              <a:t> 각 </a:t>
            </a:r>
            <a:r>
              <a:rPr lang="ko-KR" altLang="en-US" sz="1800" b="1" dirty="0" err="1">
                <a:solidFill>
                  <a:schemeClr val="tx1"/>
                </a:solidFill>
                <a:latin typeface="+mn-ea"/>
                <a:ea typeface="+mn-ea"/>
              </a:rPr>
              <a:t>출력값은</a:t>
            </a:r>
            <a:r>
              <a:rPr lang="ko-KR" altLang="en-US" sz="1800" b="1" dirty="0">
                <a:solidFill>
                  <a:schemeClr val="tx1"/>
                </a:solidFill>
                <a:latin typeface="+mn-ea"/>
                <a:ea typeface="+mn-ea"/>
              </a:rPr>
              <a:t> 입력 데이터가 각각의 출력으로 분류될 확률을 의미함</a:t>
            </a:r>
            <a:endParaRPr lang="en-US" altLang="ko-KR" sz="18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8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800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28B29D-836F-4A24-A6F0-E442D305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6664A2-EF37-6B44-9877-6C1848B011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38" y="3517115"/>
            <a:ext cx="3793958" cy="16657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AAF888-48D9-BC4F-B918-72FD5B8B3A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524" y="2485353"/>
            <a:ext cx="2838951" cy="6158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54E91B-83FD-A747-AD53-C942C83AED9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940" y="3621477"/>
            <a:ext cx="3520489" cy="145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75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44874-F557-44D4-8DD7-5098E0ED0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색상 분류 학습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A075B0-6622-4182-B666-62F08A03C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96D91F-8D83-4DFF-82D2-457C0E5E7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16" y="1175910"/>
            <a:ext cx="7884368" cy="2092261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562F35B-A328-4728-9AEE-681E0E09E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608662"/>
            <a:ext cx="8496944" cy="5361459"/>
          </a:xfrm>
        </p:spPr>
        <p:txBody>
          <a:bodyPr>
            <a:normAutofit/>
          </a:bodyPr>
          <a:lstStyle/>
          <a:p>
            <a:pPr marL="361950" indent="-361950">
              <a:spcBef>
                <a:spcPts val="0"/>
              </a:spcBef>
              <a:buBlip>
                <a:blip r:embed="rId3"/>
              </a:buBlip>
            </a:pPr>
            <a:r>
              <a:rPr lang="ko-KR" altLang="en-US" b="1" dirty="0">
                <a:solidFill>
                  <a:srgbClr val="0000FF"/>
                </a:solidFill>
              </a:rPr>
              <a:t>소스코드 빌드 및 학습 시작</a:t>
            </a:r>
            <a:endParaRPr lang="en-US" altLang="ko-KR" sz="1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484009-D85D-436B-8E4D-725BE2C7E9E6}"/>
              </a:ext>
            </a:extLst>
          </p:cNvPr>
          <p:cNvSpPr txBox="1"/>
          <p:nvPr/>
        </p:nvSpPr>
        <p:spPr>
          <a:xfrm>
            <a:off x="539552" y="3360420"/>
            <a:ext cx="82809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1 Epoch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모든 데이터 셋을 한 번 학습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1 iteration : 1</a:t>
            </a:r>
            <a:r>
              <a:rPr lang="ko-KR" altLang="en-US" dirty="0">
                <a:latin typeface="+mn-ea"/>
              </a:rPr>
              <a:t>회 학습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minibatch : </a:t>
            </a:r>
            <a:r>
              <a:rPr lang="ko-KR" altLang="en-US" dirty="0">
                <a:latin typeface="+mn-ea"/>
              </a:rPr>
              <a:t>데이터세트를 </a:t>
            </a:r>
            <a:r>
              <a:rPr lang="en-US" altLang="ko-KR" dirty="0">
                <a:latin typeface="+mn-ea"/>
              </a:rPr>
              <a:t>batch size </a:t>
            </a:r>
            <a:r>
              <a:rPr lang="ko-KR" altLang="en-US" dirty="0">
                <a:latin typeface="+mn-ea"/>
              </a:rPr>
              <a:t>크기로 쪼개서 학습</a:t>
            </a: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예시</a:t>
            </a:r>
            <a:r>
              <a:rPr lang="en-US" altLang="ko-KR" dirty="0">
                <a:latin typeface="+mn-ea"/>
              </a:rPr>
              <a:t>) </a:t>
            </a:r>
            <a:r>
              <a:rPr lang="ko-KR" altLang="en-US" dirty="0">
                <a:latin typeface="+mn-ea"/>
              </a:rPr>
              <a:t>총 데이터가 </a:t>
            </a:r>
            <a:r>
              <a:rPr lang="en-US" altLang="ko-KR" dirty="0">
                <a:latin typeface="+mn-ea"/>
              </a:rPr>
              <a:t>100</a:t>
            </a:r>
            <a:r>
              <a:rPr lang="ko-KR" altLang="en-US" dirty="0">
                <a:latin typeface="+mn-ea"/>
              </a:rPr>
              <a:t>개</a:t>
            </a:r>
            <a:r>
              <a:rPr lang="en-US" altLang="ko-KR" dirty="0">
                <a:latin typeface="+mn-ea"/>
              </a:rPr>
              <a:t>, batch size</a:t>
            </a:r>
            <a:r>
              <a:rPr lang="ko-KR" altLang="en-US" dirty="0">
                <a:latin typeface="+mn-ea"/>
              </a:rPr>
              <a:t>가 </a:t>
            </a:r>
            <a:r>
              <a:rPr lang="en-US" altLang="ko-KR" dirty="0">
                <a:latin typeface="+mn-ea"/>
              </a:rPr>
              <a:t>10</a:t>
            </a:r>
            <a:r>
              <a:rPr lang="ko-KR" altLang="en-US" dirty="0">
                <a:latin typeface="+mn-ea"/>
              </a:rPr>
              <a:t>이면</a:t>
            </a:r>
            <a:endParaRPr lang="en-US" altLang="ko-KR" dirty="0">
              <a:latin typeface="+mn-ea"/>
            </a:endParaRPr>
          </a:p>
          <a:p>
            <a:pPr marL="742950" lvl="1" indent="-285750">
              <a:buFontTx/>
              <a:buChar char="-"/>
            </a:pPr>
            <a:r>
              <a:rPr lang="en-US" altLang="ko-KR" dirty="0">
                <a:latin typeface="+mn-ea"/>
              </a:rPr>
              <a:t>1 iteration = 10 </a:t>
            </a:r>
            <a:r>
              <a:rPr lang="ko-KR" altLang="en-US" dirty="0">
                <a:latin typeface="+mn-ea"/>
              </a:rPr>
              <a:t>개 데이터에 대해서 학습</a:t>
            </a:r>
            <a:endParaRPr lang="en-US" altLang="ko-KR" dirty="0">
              <a:latin typeface="+mn-ea"/>
            </a:endParaRPr>
          </a:p>
          <a:p>
            <a:pPr marL="742950" lvl="1" indent="-285750">
              <a:buFontTx/>
              <a:buChar char="-"/>
            </a:pPr>
            <a:r>
              <a:rPr lang="en-US" altLang="ko-KR" dirty="0">
                <a:latin typeface="+mn-ea"/>
              </a:rPr>
              <a:t>1 Epoch = 100b/batch size = 10 iteration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793658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196990-357F-4C34-AF96-95654AAA8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색상 분류 학습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DD8195-59A5-474E-9E5B-88579C68E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2050" name="Picture 2" descr="산내려오는작은오솔길잘찾기(Optimizer)의발달계보&#10;SGD&#10;Momentum&#10;NAG&#10;Adagrad&#10;RMSProp&#10;AdaDelta&#10;Adam&#10;Nadam&#10;스텝계산해서움직인후, &#10;아까내려오던관성방향또가자&#10;일단관성방향먼저움직이고...">
            <a:extLst>
              <a:ext uri="{FF2B5EF4-FFF2-40B4-BE49-F238E27FC236}">
                <a16:creationId xmlns:a16="http://schemas.microsoft.com/office/drawing/2014/main" id="{750C1BBE-A804-4741-8EC6-FB6B88D20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24744"/>
            <a:ext cx="8573966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0750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17092" y="2856707"/>
            <a:ext cx="293221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I. </a:t>
            </a:r>
            <a:r>
              <a:rPr lang="ko-KR" altLang="en-US" sz="4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사업 개요</a:t>
            </a:r>
            <a:endParaRPr lang="en-US" altLang="ko-KR" sz="44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5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 rot="10800000">
            <a:off x="1691680" y="1775911"/>
            <a:ext cx="5904656" cy="288099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286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763687" y="1862877"/>
            <a:ext cx="5760640" cy="273698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858040" y="2856707"/>
            <a:ext cx="576063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0.</a:t>
            </a:r>
            <a:r>
              <a:rPr lang="ko-KR" alt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 실험 보드 구조 및 센서 </a:t>
            </a:r>
            <a:endParaRPr lang="en-US" altLang="ko-KR" sz="32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8A7085-B91B-41C7-AE5D-CB7273FB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6F8D7D-42F4-40DA-9425-429C3D432B20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실험 보드 구조</a:t>
            </a:r>
          </a:p>
        </p:txBody>
      </p:sp>
    </p:spTree>
    <p:extLst>
      <p:ext uri="{BB962C8B-B14F-4D97-AF65-F5344CB8AC3E}">
        <p14:creationId xmlns:p14="http://schemas.microsoft.com/office/powerpoint/2010/main" val="2196555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9DE752-E626-4DBA-8FC5-4954FE398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색상 분류 학습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E0FF3B-532F-4E4D-AE7C-9233F9F67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FC2AAFB-7BC4-4C39-98B6-9B72BD24C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608662"/>
            <a:ext cx="8496944" cy="5361459"/>
          </a:xfrm>
        </p:spPr>
        <p:txBody>
          <a:bodyPr>
            <a:normAutofit/>
          </a:bodyPr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</a:pPr>
            <a:r>
              <a:rPr lang="en-US" altLang="ko-KR" b="1" dirty="0" err="1">
                <a:solidFill>
                  <a:srgbClr val="0000FF"/>
                </a:solidFill>
              </a:rPr>
              <a:t>RMSProp</a:t>
            </a:r>
            <a:endParaRPr lang="en-US" altLang="ko-KR" b="1" dirty="0">
              <a:solidFill>
                <a:srgbClr val="0000FF"/>
              </a:solidFill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</a:rPr>
              <a:t>지수 가중 이동 평균 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en-US" altLang="ko-KR" sz="1600" b="1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Exponentially weighted moving average</a:t>
            </a:r>
            <a:r>
              <a:rPr lang="en-US" altLang="ko-KR" sz="1600" b="1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ko-KR" altLang="en-US" sz="1600" b="1" dirty="0">
                <a:solidFill>
                  <a:srgbClr val="000000"/>
                </a:solidFill>
                <a:latin typeface="+mn-ea"/>
                <a:ea typeface="+mn-ea"/>
              </a:rPr>
              <a:t>을</a:t>
            </a:r>
            <a:r>
              <a:rPr lang="en-US" altLang="ko-KR" sz="1600" b="1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600" b="1" dirty="0">
                <a:solidFill>
                  <a:srgbClr val="000000"/>
                </a:solidFill>
                <a:latin typeface="+mn-ea"/>
                <a:ea typeface="+mn-ea"/>
              </a:rPr>
              <a:t>사용함</a:t>
            </a:r>
            <a:endParaRPr lang="en-US" altLang="ko-KR" sz="1600" b="1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ko-KR" altLang="en-US" sz="1600" b="1" dirty="0">
                <a:solidFill>
                  <a:srgbClr val="000000"/>
                </a:solidFill>
                <a:latin typeface="+mn-ea"/>
                <a:ea typeface="+mn-ea"/>
              </a:rPr>
              <a:t>최근 값을 더 잘 반영하기 위해 최근 값과 이전 값에 각각 가중치를 주어 계산하는 방법</a:t>
            </a:r>
            <a:endParaRPr lang="en-US" altLang="ko-KR" sz="1800" b="1" dirty="0">
              <a:latin typeface="+mn-ea"/>
              <a:ea typeface="+mn-e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1D30C72-FF1F-47DB-836C-714A6F963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995" y="1844824"/>
            <a:ext cx="4823051" cy="69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A1C47F2D-2B9B-4A59-A9D6-7A7A12523E04}"/>
              </a:ext>
            </a:extLst>
          </p:cNvPr>
          <p:cNvSpPr/>
          <p:nvPr/>
        </p:nvSpPr>
        <p:spPr bwMode="auto">
          <a:xfrm>
            <a:off x="2002995" y="2060848"/>
            <a:ext cx="216024" cy="288032"/>
          </a:xfrm>
          <a:prstGeom prst="ellipse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91D9CA-0657-47A3-BDE6-90CA27C57A29}"/>
              </a:ext>
            </a:extLst>
          </p:cNvPr>
          <p:cNvSpPr txBox="1"/>
          <p:nvPr/>
        </p:nvSpPr>
        <p:spPr>
          <a:xfrm>
            <a:off x="413266" y="2050975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지수 </a:t>
            </a:r>
            <a:r>
              <a:rPr lang="ko-KR" altLang="en-US" sz="1400" dirty="0" err="1"/>
              <a:t>이동평균</a:t>
            </a:r>
            <a:r>
              <a:rPr lang="ko-KR" altLang="en-US" sz="1400" dirty="0"/>
              <a:t> 값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29AB658-9DD6-4499-B408-A33B534DD225}"/>
              </a:ext>
            </a:extLst>
          </p:cNvPr>
          <p:cNvSpPr/>
          <p:nvPr/>
        </p:nvSpPr>
        <p:spPr bwMode="auto">
          <a:xfrm>
            <a:off x="2651067" y="2065739"/>
            <a:ext cx="216024" cy="288032"/>
          </a:xfrm>
          <a:prstGeom prst="ellipse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625226-F87A-47D9-85B5-23692F559B67}"/>
              </a:ext>
            </a:extLst>
          </p:cNvPr>
          <p:cNvSpPr txBox="1"/>
          <p:nvPr/>
        </p:nvSpPr>
        <p:spPr>
          <a:xfrm>
            <a:off x="2291027" y="2603808"/>
            <a:ext cx="93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현재 값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CF716D-BB63-41E6-99D7-6B2643B3DA6D}"/>
              </a:ext>
            </a:extLst>
          </p:cNvPr>
          <p:cNvSpPr txBox="1"/>
          <p:nvPr/>
        </p:nvSpPr>
        <p:spPr>
          <a:xfrm>
            <a:off x="5451910" y="2603808"/>
            <a:ext cx="93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가중치</a:t>
            </a: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0D1048B-0C70-4D3B-A081-64821F6880D0}"/>
              </a:ext>
            </a:extLst>
          </p:cNvPr>
          <p:cNvSpPr/>
          <p:nvPr/>
        </p:nvSpPr>
        <p:spPr bwMode="auto">
          <a:xfrm>
            <a:off x="5703938" y="2046787"/>
            <a:ext cx="216024" cy="288032"/>
          </a:xfrm>
          <a:prstGeom prst="ellipse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9B8456F-22C9-4618-A194-AC427DC0D782}"/>
              </a:ext>
            </a:extLst>
          </p:cNvPr>
          <p:cNvSpPr/>
          <p:nvPr/>
        </p:nvSpPr>
        <p:spPr bwMode="auto">
          <a:xfrm>
            <a:off x="6137090" y="2235402"/>
            <a:ext cx="372769" cy="353983"/>
          </a:xfrm>
          <a:prstGeom prst="ellipse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ADA31D-F812-4D55-B4F9-EC809CB11993}"/>
              </a:ext>
            </a:extLst>
          </p:cNvPr>
          <p:cNvSpPr txBox="1"/>
          <p:nvPr/>
        </p:nvSpPr>
        <p:spPr>
          <a:xfrm>
            <a:off x="6137090" y="2603807"/>
            <a:ext cx="93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값의 개수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EDDFAC-331F-4BAA-B419-6FE8100348F6}"/>
              </a:ext>
            </a:extLst>
          </p:cNvPr>
          <p:cNvSpPr txBox="1"/>
          <p:nvPr/>
        </p:nvSpPr>
        <p:spPr>
          <a:xfrm>
            <a:off x="3800013" y="2603807"/>
            <a:ext cx="93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k : step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D2FED24-F60C-4ABF-AC2A-1A79E4FC5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69" y="2981981"/>
            <a:ext cx="6768752" cy="304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21EDC7B-B34D-46D9-AFFB-D1B6744F6144}"/>
              </a:ext>
            </a:extLst>
          </p:cNvPr>
          <p:cNvCxnSpPr>
            <a:cxnSpLocks/>
            <a:stCxn id="11" idx="0"/>
            <a:endCxn id="8" idx="4"/>
          </p:cNvCxnSpPr>
          <p:nvPr/>
        </p:nvCxnSpPr>
        <p:spPr>
          <a:xfrm flipV="1">
            <a:off x="2759079" y="2353771"/>
            <a:ext cx="0" cy="250037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3E2EE50-3EAB-4E0F-B3A0-673ECC2AFE08}"/>
              </a:ext>
            </a:extLst>
          </p:cNvPr>
          <p:cNvCxnSpPr>
            <a:cxnSpLocks/>
          </p:cNvCxnSpPr>
          <p:nvPr/>
        </p:nvCxnSpPr>
        <p:spPr>
          <a:xfrm flipV="1">
            <a:off x="5811950" y="2339348"/>
            <a:ext cx="0" cy="250037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B4A019A-B389-4168-9BDF-3D4E0B0781FF}"/>
              </a:ext>
            </a:extLst>
          </p:cNvPr>
          <p:cNvSpPr txBox="1"/>
          <p:nvPr/>
        </p:nvSpPr>
        <p:spPr>
          <a:xfrm>
            <a:off x="4608004" y="5642475"/>
            <a:ext cx="3492388" cy="5232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시간이 지날수록 영향력이 줄어드는 효과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en-US" altLang="ko-KR" sz="1400" dirty="0">
                <a:solidFill>
                  <a:srgbClr val="FF0000"/>
                </a:solidFill>
                <a:sym typeface="Wingdings" panose="05000000000000000000" pitchFamily="2" charset="2"/>
              </a:rPr>
              <a:t> decaying factor </a:t>
            </a:r>
            <a:r>
              <a:rPr lang="ko-KR" altLang="en-US" sz="1400" dirty="0">
                <a:solidFill>
                  <a:srgbClr val="FF0000"/>
                </a:solidFill>
                <a:sym typeface="Wingdings" panose="05000000000000000000" pitchFamily="2" charset="2"/>
              </a:rPr>
              <a:t>또는 </a:t>
            </a:r>
            <a:r>
              <a:rPr lang="en-US" altLang="ko-KR" sz="1400" dirty="0" err="1">
                <a:solidFill>
                  <a:srgbClr val="FF0000"/>
                </a:solidFill>
                <a:sym typeface="Wingdings" panose="05000000000000000000" pitchFamily="2" charset="2"/>
              </a:rPr>
              <a:t>foregetting</a:t>
            </a:r>
            <a:r>
              <a:rPr lang="en-US" altLang="ko-KR" sz="1400" dirty="0">
                <a:solidFill>
                  <a:srgbClr val="FF0000"/>
                </a:solidFill>
                <a:sym typeface="Wingdings" panose="05000000000000000000" pitchFamily="2" charset="2"/>
              </a:rPr>
              <a:t> factor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8202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9DE752-E626-4DBA-8FC5-4954FE398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색상 분류 학습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E0FF3B-532F-4E4D-AE7C-9233F9F67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FC2AAFB-7BC4-4C39-98B6-9B72BD24C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608662"/>
            <a:ext cx="8496944" cy="5361459"/>
          </a:xfrm>
        </p:spPr>
        <p:txBody>
          <a:bodyPr>
            <a:normAutofit/>
          </a:bodyPr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</a:pPr>
            <a:r>
              <a:rPr lang="en-US" altLang="ko-KR" b="1" dirty="0" err="1">
                <a:solidFill>
                  <a:srgbClr val="0000FF"/>
                </a:solidFill>
              </a:rPr>
              <a:t>RMSProp</a:t>
            </a:r>
            <a:endParaRPr lang="en-US" altLang="ko-KR" b="1" dirty="0">
              <a:solidFill>
                <a:srgbClr val="0000FF"/>
              </a:solidFill>
            </a:endParaRPr>
          </a:p>
          <a:p>
            <a:pPr marL="358775" lvl="1" indent="0" eaLnBrk="0" fontAlgn="base" hangingPunct="0">
              <a:buNone/>
            </a:pPr>
            <a:endParaRPr lang="en-US" altLang="ko-KR" sz="1800" b="1" dirty="0">
              <a:latin typeface="+mn-ea"/>
              <a:ea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DA26E7E-5A6A-407B-B83D-10589B99E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566" y="1376576"/>
            <a:ext cx="6086475" cy="96202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4D39D3-6E0A-4C06-B1B9-60646EB16087}"/>
                  </a:ext>
                </a:extLst>
              </p:cNvPr>
              <p:cNvSpPr txBox="1"/>
              <p:nvPr/>
            </p:nvSpPr>
            <p:spPr>
              <a:xfrm>
                <a:off x="2424059" y="2729762"/>
                <a:ext cx="46085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sz="1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𝝆</m:t>
                    </m:r>
                  </m:oMath>
                </a14:m>
                <a:r>
                  <a:rPr lang="ko-KR" altLang="en-US" sz="1600" b="1" dirty="0">
                    <a:solidFill>
                      <a:srgbClr val="0000FF"/>
                    </a:solidFill>
                  </a:rPr>
                  <a:t>값이 작을 수록 가장 최신의 기울기를 반영함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4D39D3-6E0A-4C06-B1B9-60646EB16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059" y="2729762"/>
                <a:ext cx="4608512" cy="338554"/>
              </a:xfrm>
              <a:prstGeom prst="rect">
                <a:avLst/>
              </a:prstGeom>
              <a:blipFill>
                <a:blip r:embed="rId4"/>
                <a:stretch>
                  <a:fillRect t="-3636" b="-254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타원 11">
            <a:extLst>
              <a:ext uri="{FF2B5EF4-FFF2-40B4-BE49-F238E27FC236}">
                <a16:creationId xmlns:a16="http://schemas.microsoft.com/office/drawing/2014/main" id="{241C687C-6269-4D90-9501-8BA37C107547}"/>
              </a:ext>
            </a:extLst>
          </p:cNvPr>
          <p:cNvSpPr/>
          <p:nvPr/>
        </p:nvSpPr>
        <p:spPr bwMode="auto">
          <a:xfrm>
            <a:off x="3798814" y="1664608"/>
            <a:ext cx="1152128" cy="504056"/>
          </a:xfrm>
          <a:prstGeom prst="ellipse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E1C630B-C5B4-4CA3-8AB2-3A8430A00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3356992"/>
            <a:ext cx="7920879" cy="1584176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CFEE03BF-C36E-408E-9953-2A93653FD80D}"/>
              </a:ext>
            </a:extLst>
          </p:cNvPr>
          <p:cNvSpPr/>
          <p:nvPr/>
        </p:nvSpPr>
        <p:spPr bwMode="auto">
          <a:xfrm>
            <a:off x="3203848" y="3861048"/>
            <a:ext cx="792088" cy="360040"/>
          </a:xfrm>
          <a:prstGeom prst="ellipse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41B6850-B9E6-4AAF-B540-94E2F9BCE6F7}"/>
              </a:ext>
            </a:extLst>
          </p:cNvPr>
          <p:cNvSpPr/>
          <p:nvPr/>
        </p:nvSpPr>
        <p:spPr bwMode="auto">
          <a:xfrm>
            <a:off x="2401466" y="1726446"/>
            <a:ext cx="373933" cy="442218"/>
          </a:xfrm>
          <a:prstGeom prst="ellipse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AF98FA1D-FE68-4D3F-B5D0-CDA9B095051F}"/>
              </a:ext>
            </a:extLst>
          </p:cNvPr>
          <p:cNvSpPr/>
          <p:nvPr/>
        </p:nvSpPr>
        <p:spPr bwMode="auto">
          <a:xfrm rot="19929440">
            <a:off x="3540331" y="2259102"/>
            <a:ext cx="396428" cy="459922"/>
          </a:xfrm>
          <a:prstGeom prst="downArrow">
            <a:avLst/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2FFFDF28-292D-4AA9-9905-8327B7633753}"/>
              </a:ext>
            </a:extLst>
          </p:cNvPr>
          <p:cNvSpPr/>
          <p:nvPr/>
        </p:nvSpPr>
        <p:spPr bwMode="auto">
          <a:xfrm rot="962856" flipV="1">
            <a:off x="3700819" y="3038792"/>
            <a:ext cx="396428" cy="664808"/>
          </a:xfrm>
          <a:prstGeom prst="downArrow">
            <a:avLst/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8820AA-2349-45A5-B7CA-6CB2CCB5AD1A}"/>
              </a:ext>
            </a:extLst>
          </p:cNvPr>
          <p:cNvSpPr txBox="1"/>
          <p:nvPr/>
        </p:nvSpPr>
        <p:spPr>
          <a:xfrm>
            <a:off x="3529458" y="4203394"/>
            <a:ext cx="35031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0000FF"/>
                </a:solidFill>
                <a:latin typeface="+mn-ea"/>
              </a:rPr>
              <a:t>Discounting factor</a:t>
            </a:r>
            <a:endParaRPr lang="ko-KR" altLang="en-US" sz="1600" b="1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14D873-B4D9-4FF7-BD35-E8D210FE5B0B}"/>
              </a:ext>
            </a:extLst>
          </p:cNvPr>
          <p:cNvSpPr txBox="1"/>
          <p:nvPr/>
        </p:nvSpPr>
        <p:spPr>
          <a:xfrm>
            <a:off x="2714631" y="5189036"/>
            <a:ext cx="37867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hlinkClick r:id="rId6"/>
              </a:rPr>
              <a:t>https://www.tensorflow.org/api_docs/python/tf/keras/optimizers/RMSprop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105200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5DC672-64AA-4B3F-A27B-97CD52EA2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색상 분류 학습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0973A-BF8E-49A6-B79B-377285DB3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608662"/>
            <a:ext cx="8496944" cy="5361459"/>
          </a:xfrm>
        </p:spPr>
        <p:txBody>
          <a:bodyPr>
            <a:normAutofit/>
          </a:bodyPr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</a:pPr>
            <a:r>
              <a:rPr lang="ko-KR" altLang="en-US" b="1" dirty="0" err="1">
                <a:solidFill>
                  <a:srgbClr val="0000FF"/>
                </a:solidFill>
              </a:rPr>
              <a:t>아두이노에서</a:t>
            </a:r>
            <a:r>
              <a:rPr lang="ko-KR" altLang="en-US" b="1" dirty="0">
                <a:solidFill>
                  <a:srgbClr val="0000FF"/>
                </a:solidFill>
              </a:rPr>
              <a:t> </a:t>
            </a:r>
            <a:r>
              <a:rPr lang="ko-KR" altLang="en-US" b="1" dirty="0" err="1">
                <a:solidFill>
                  <a:srgbClr val="0000FF"/>
                </a:solidFill>
              </a:rPr>
              <a:t>할용가능한</a:t>
            </a:r>
            <a:r>
              <a:rPr lang="ko-KR" altLang="en-US" b="1" dirty="0">
                <a:solidFill>
                  <a:srgbClr val="0000FF"/>
                </a:solidFill>
              </a:rPr>
              <a:t> 학습 모델로 변경하기</a:t>
            </a:r>
            <a:endParaRPr lang="en-US" altLang="ko-KR" b="1" dirty="0">
              <a:solidFill>
                <a:srgbClr val="0000FF"/>
              </a:solidFill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ko-KR" altLang="en-US" sz="1600" b="1" dirty="0" err="1">
                <a:solidFill>
                  <a:schemeClr val="tx1"/>
                </a:solidFill>
                <a:latin typeface="+mn-ea"/>
                <a:ea typeface="+mn-ea"/>
              </a:rPr>
              <a:t>텐서플로우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</a:rPr>
              <a:t> 라이트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  <a:t>(TensorFlow Lite)</a:t>
            </a:r>
            <a:endParaRPr lang="en-US" altLang="ko-KR" sz="1600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28B29D-836F-4A24-A6F0-E442D305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76C20E97-D5DB-4978-A227-DF5EB97B2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799" y="1988840"/>
            <a:ext cx="3122137" cy="326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D62BFF8-3D94-4809-BD3E-6678C44BD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26" y="1474245"/>
            <a:ext cx="4939597" cy="456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C5A4F1-9AF6-44B4-9C8E-BAE324BE36A3}"/>
              </a:ext>
            </a:extLst>
          </p:cNvPr>
          <p:cNvSpPr txBox="1"/>
          <p:nvPr/>
        </p:nvSpPr>
        <p:spPr>
          <a:xfrm>
            <a:off x="5508104" y="1656403"/>
            <a:ext cx="2549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[</a:t>
            </a:r>
            <a:r>
              <a:rPr lang="ko-KR" altLang="en-US" sz="1400" dirty="0" err="1">
                <a:solidFill>
                  <a:srgbClr val="0000FF"/>
                </a:solidFill>
                <a:latin typeface="+mn-ea"/>
              </a:rPr>
              <a:t>사용예시</a:t>
            </a:r>
            <a:r>
              <a:rPr lang="en-US" altLang="ko-KR" sz="1400" dirty="0">
                <a:solidFill>
                  <a:srgbClr val="0000FF"/>
                </a:solidFill>
                <a:latin typeface="+mn-ea"/>
              </a:rPr>
              <a:t>]</a:t>
            </a:r>
            <a:endParaRPr lang="ko-KR" altLang="en-US" sz="1400" dirty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62426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5DC672-64AA-4B3F-A27B-97CD52EA2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색상 분류 학습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0973A-BF8E-49A6-B79B-377285DB3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608662"/>
            <a:ext cx="8496944" cy="5361459"/>
          </a:xfrm>
        </p:spPr>
        <p:txBody>
          <a:bodyPr>
            <a:normAutofit/>
          </a:bodyPr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</a:pPr>
            <a:r>
              <a:rPr lang="en-US" altLang="ko-KR" b="1" dirty="0" err="1">
                <a:solidFill>
                  <a:srgbClr val="0000FF"/>
                </a:solidFill>
              </a:rPr>
              <a:t>model.fit</a:t>
            </a:r>
            <a:r>
              <a:rPr lang="en-US" altLang="ko-KR" b="1" dirty="0">
                <a:solidFill>
                  <a:srgbClr val="0000FF"/>
                </a:solidFill>
              </a:rPr>
              <a:t>()</a:t>
            </a: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chemeClr val="tx1"/>
                </a:solidFill>
                <a:latin typeface="+mn-ea"/>
                <a:ea typeface="+mn-ea"/>
              </a:rPr>
              <a:t>모델을 학습하는 함수</a:t>
            </a:r>
            <a:endParaRPr lang="en-US" altLang="ko-KR" sz="18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8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8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8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8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8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8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8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800" b="1" dirty="0" err="1">
                <a:solidFill>
                  <a:schemeClr val="tx1"/>
                </a:solidFill>
                <a:latin typeface="+mn-ea"/>
                <a:ea typeface="+mn-ea"/>
              </a:rPr>
              <a:t>model.fit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()</a:t>
            </a:r>
            <a:r>
              <a:rPr lang="ko-KR" altLang="en-US" sz="1800" b="1" dirty="0">
                <a:solidFill>
                  <a:schemeClr val="tx1"/>
                </a:solidFill>
                <a:latin typeface="+mn-ea"/>
                <a:ea typeface="+mn-ea"/>
              </a:rPr>
              <a:t> 함수의 기본 </a:t>
            </a:r>
            <a:r>
              <a:rPr lang="ko-KR" altLang="en-US" sz="1800" b="1" dirty="0" err="1">
                <a:solidFill>
                  <a:schemeClr val="tx1"/>
                </a:solidFill>
                <a:latin typeface="+mn-ea"/>
                <a:ea typeface="+mn-ea"/>
              </a:rPr>
              <a:t>파라미터</a:t>
            </a:r>
            <a:r>
              <a:rPr lang="ko-KR" altLang="en-US" sz="18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800" b="1" dirty="0" err="1">
                <a:solidFill>
                  <a:schemeClr val="tx1"/>
                </a:solidFill>
                <a:latin typeface="+mn-ea"/>
                <a:ea typeface="+mn-ea"/>
              </a:rPr>
              <a:t>설정값은</a:t>
            </a:r>
            <a:r>
              <a:rPr lang="ko-KR" altLang="en-US" sz="1800" b="1" dirty="0">
                <a:solidFill>
                  <a:schemeClr val="tx1"/>
                </a:solidFill>
                <a:latin typeface="+mn-ea"/>
                <a:ea typeface="+mn-ea"/>
              </a:rPr>
              <a:t> 다음과 같음</a:t>
            </a:r>
            <a:endParaRPr lang="en-US" altLang="ko-KR" sz="1800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28B29D-836F-4A24-A6F0-E442D305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A87B73-2F3C-4F4F-A658-939A33E29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52" y="4077072"/>
            <a:ext cx="7183103" cy="16008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57357CD-A564-BF41-A65C-FB3D541E6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209" y="1435767"/>
            <a:ext cx="8784976" cy="1159128"/>
          </a:xfrm>
          <a:prstGeom prst="rect">
            <a:avLst/>
          </a:prstGeom>
        </p:spPr>
      </p:pic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3DE169F4-9FED-B046-9700-B6E69583790E}"/>
              </a:ext>
            </a:extLst>
          </p:cNvPr>
          <p:cNvCxnSpPr>
            <a:cxnSpLocks/>
          </p:cNvCxnSpPr>
          <p:nvPr/>
        </p:nvCxnSpPr>
        <p:spPr>
          <a:xfrm>
            <a:off x="179512" y="2564904"/>
            <a:ext cx="504056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C156445B-2EFB-FC4F-B2D4-4178671092F1}"/>
              </a:ext>
            </a:extLst>
          </p:cNvPr>
          <p:cNvCxnSpPr>
            <a:cxnSpLocks/>
          </p:cNvCxnSpPr>
          <p:nvPr/>
        </p:nvCxnSpPr>
        <p:spPr>
          <a:xfrm>
            <a:off x="1475656" y="2565026"/>
            <a:ext cx="792088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72DF4A34-96C7-5240-85DB-7AE68D811898}"/>
              </a:ext>
            </a:extLst>
          </p:cNvPr>
          <p:cNvCxnSpPr>
            <a:cxnSpLocks/>
          </p:cNvCxnSpPr>
          <p:nvPr/>
        </p:nvCxnSpPr>
        <p:spPr>
          <a:xfrm>
            <a:off x="2411760" y="2564904"/>
            <a:ext cx="792088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A24713E2-E64D-984C-AFCE-05BDFDF12A05}"/>
              </a:ext>
            </a:extLst>
          </p:cNvPr>
          <p:cNvCxnSpPr>
            <a:cxnSpLocks/>
          </p:cNvCxnSpPr>
          <p:nvPr/>
        </p:nvCxnSpPr>
        <p:spPr>
          <a:xfrm>
            <a:off x="3347864" y="2564904"/>
            <a:ext cx="576064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0CB351BF-5360-F048-B7F3-D2EF3553B1C4}"/>
              </a:ext>
            </a:extLst>
          </p:cNvPr>
          <p:cNvCxnSpPr>
            <a:cxnSpLocks/>
          </p:cNvCxnSpPr>
          <p:nvPr/>
        </p:nvCxnSpPr>
        <p:spPr>
          <a:xfrm>
            <a:off x="4031939" y="2564904"/>
            <a:ext cx="828093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B3C0143F-7DCC-DB4F-BBFC-93FDD8106F0F}"/>
              </a:ext>
            </a:extLst>
          </p:cNvPr>
          <p:cNvCxnSpPr>
            <a:cxnSpLocks/>
          </p:cNvCxnSpPr>
          <p:nvPr/>
        </p:nvCxnSpPr>
        <p:spPr>
          <a:xfrm>
            <a:off x="4932040" y="2564904"/>
            <a:ext cx="3267515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2D24A48-52F2-544E-9754-138B99078E20}"/>
              </a:ext>
            </a:extLst>
          </p:cNvPr>
          <p:cNvSpPr txBox="1"/>
          <p:nvPr/>
        </p:nvSpPr>
        <p:spPr>
          <a:xfrm>
            <a:off x="-280476" y="2631123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solidFill>
                  <a:srgbClr val="FF0000"/>
                </a:solidFill>
              </a:rPr>
              <a:t>모델 학습</a:t>
            </a:r>
            <a:br>
              <a:rPr kumimoji="1" lang="en-US" altLang="ko-KR" sz="1400" dirty="0">
                <a:solidFill>
                  <a:srgbClr val="FF0000"/>
                </a:solidFill>
              </a:rPr>
            </a:br>
            <a:r>
              <a:rPr kumimoji="1" lang="ko-KR" altLang="en-US" sz="1400" dirty="0">
                <a:solidFill>
                  <a:srgbClr val="FF0000"/>
                </a:solidFill>
              </a:rPr>
              <a:t>기록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DD38A4-6AB1-D04F-B30E-00755FE1EEB8}"/>
              </a:ext>
            </a:extLst>
          </p:cNvPr>
          <p:cNvSpPr txBox="1"/>
          <p:nvPr/>
        </p:nvSpPr>
        <p:spPr>
          <a:xfrm>
            <a:off x="1349642" y="2628915"/>
            <a:ext cx="1044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solidFill>
                  <a:srgbClr val="FF0000"/>
                </a:solidFill>
              </a:rPr>
              <a:t>입력 </a:t>
            </a:r>
            <a:br>
              <a:rPr kumimoji="1" lang="en-US" altLang="ko-KR" sz="1400" dirty="0">
                <a:solidFill>
                  <a:srgbClr val="FF0000"/>
                </a:solidFill>
              </a:rPr>
            </a:br>
            <a:r>
              <a:rPr kumimoji="1" lang="ko-KR" altLang="en-US" sz="1400" dirty="0">
                <a:solidFill>
                  <a:srgbClr val="FF0000"/>
                </a:solidFill>
              </a:rPr>
              <a:t>데이터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1299E6-D292-AF44-896F-81C3AF32EF6D}"/>
              </a:ext>
            </a:extLst>
          </p:cNvPr>
          <p:cNvSpPr txBox="1"/>
          <p:nvPr/>
        </p:nvSpPr>
        <p:spPr>
          <a:xfrm>
            <a:off x="2342612" y="2617672"/>
            <a:ext cx="1044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solidFill>
                  <a:srgbClr val="FF0000"/>
                </a:solidFill>
              </a:rPr>
              <a:t>출력</a:t>
            </a:r>
            <a:br>
              <a:rPr kumimoji="1" lang="en-US" altLang="ko-KR" sz="1400" dirty="0">
                <a:solidFill>
                  <a:srgbClr val="FF0000"/>
                </a:solidFill>
              </a:rPr>
            </a:br>
            <a:r>
              <a:rPr kumimoji="1" lang="ko-KR" altLang="en-US" sz="1400" dirty="0">
                <a:solidFill>
                  <a:srgbClr val="FF0000"/>
                </a:solidFill>
              </a:rPr>
              <a:t>데이터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120320-8497-5140-86C5-70FCB255C95A}"/>
              </a:ext>
            </a:extLst>
          </p:cNvPr>
          <p:cNvSpPr txBox="1"/>
          <p:nvPr/>
        </p:nvSpPr>
        <p:spPr>
          <a:xfrm>
            <a:off x="3386728" y="2633904"/>
            <a:ext cx="6253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400" dirty="0">
                <a:solidFill>
                  <a:srgbClr val="FF0000"/>
                </a:solidFill>
              </a:rPr>
              <a:t>학습 반복 횟수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DDCAE6-4785-634E-815A-B10AA3B30188}"/>
              </a:ext>
            </a:extLst>
          </p:cNvPr>
          <p:cNvSpPr txBox="1"/>
          <p:nvPr/>
        </p:nvSpPr>
        <p:spPr>
          <a:xfrm>
            <a:off x="3850032" y="2650136"/>
            <a:ext cx="14136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solidFill>
                  <a:srgbClr val="FF0000"/>
                </a:solidFill>
              </a:rPr>
              <a:t>배치</a:t>
            </a:r>
            <a:br>
              <a:rPr kumimoji="1" lang="en-US" altLang="ko-KR" sz="1400" dirty="0">
                <a:solidFill>
                  <a:srgbClr val="FF0000"/>
                </a:solidFill>
              </a:rPr>
            </a:br>
            <a:r>
              <a:rPr kumimoji="1" lang="ko-KR" altLang="en-US" sz="1400" dirty="0">
                <a:solidFill>
                  <a:srgbClr val="FF0000"/>
                </a:solidFill>
              </a:rPr>
              <a:t>단위</a:t>
            </a:r>
            <a:endParaRPr kumimoji="1" lang="en-US" altLang="ko-KR" sz="1400" dirty="0">
              <a:solidFill>
                <a:srgbClr val="FF0000"/>
              </a:solidFill>
            </a:endParaRPr>
          </a:p>
          <a:p>
            <a:pPr algn="ctr"/>
            <a:r>
              <a:rPr kumimoji="1" lang="en-US" altLang="ko-KR" sz="1400" dirty="0">
                <a:solidFill>
                  <a:srgbClr val="FF0000"/>
                </a:solidFill>
              </a:rPr>
              <a:t>(</a:t>
            </a:r>
            <a:r>
              <a:rPr kumimoji="1" lang="ko-KR" altLang="en-US" sz="1400" dirty="0">
                <a:solidFill>
                  <a:srgbClr val="FF0000"/>
                </a:solidFill>
              </a:rPr>
              <a:t>한꺼번에 학습</a:t>
            </a:r>
            <a:r>
              <a:rPr kumimoji="1" lang="en-US" altLang="ko-KR" sz="1400" dirty="0">
                <a:solidFill>
                  <a:srgbClr val="FF0000"/>
                </a:solidFill>
              </a:rPr>
              <a:t>)</a:t>
            </a:r>
            <a:endParaRPr kumimoji="1"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BE8015-25BA-5F47-8609-1D96FA8428B5}"/>
              </a:ext>
            </a:extLst>
          </p:cNvPr>
          <p:cNvSpPr txBox="1"/>
          <p:nvPr/>
        </p:nvSpPr>
        <p:spPr>
          <a:xfrm>
            <a:off x="5881398" y="2594895"/>
            <a:ext cx="1413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solidFill>
                  <a:srgbClr val="FF0000"/>
                </a:solidFill>
              </a:rPr>
              <a:t>검증 데이터</a:t>
            </a:r>
            <a:br>
              <a:rPr kumimoji="1" lang="en-US" altLang="ko-KR" sz="1400" dirty="0">
                <a:solidFill>
                  <a:srgbClr val="FF0000"/>
                </a:solidFill>
              </a:rPr>
            </a:br>
            <a:r>
              <a:rPr kumimoji="1" lang="ko-KR" altLang="en-US" sz="1400" dirty="0">
                <a:solidFill>
                  <a:srgbClr val="FF0000"/>
                </a:solidFill>
              </a:rPr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16274203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5DC672-64AA-4B3F-A27B-97CD52EA2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색상 분류 학습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0973A-BF8E-49A6-B79B-377285DB3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608662"/>
            <a:ext cx="8496944" cy="5361459"/>
          </a:xfrm>
        </p:spPr>
        <p:txBody>
          <a:bodyPr>
            <a:normAutofit/>
          </a:bodyPr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</a:pPr>
            <a:r>
              <a:rPr lang="en-US" altLang="ko-KR" b="1" dirty="0" err="1">
                <a:solidFill>
                  <a:srgbClr val="0000FF"/>
                </a:solidFill>
              </a:rPr>
              <a:t>model.predict</a:t>
            </a:r>
            <a:r>
              <a:rPr lang="en-US" altLang="ko-KR" b="1" dirty="0">
                <a:solidFill>
                  <a:srgbClr val="0000FF"/>
                </a:solidFill>
              </a:rPr>
              <a:t>()</a:t>
            </a: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ko-KR" altLang="en-US" sz="1800" b="1" dirty="0">
                <a:solidFill>
                  <a:schemeClr val="tx1"/>
                </a:solidFill>
                <a:latin typeface="+mn-ea"/>
                <a:ea typeface="+mn-ea"/>
              </a:rPr>
              <a:t>학습된 모델을 통해 입력 데이터에 대해 </a:t>
            </a:r>
            <a:r>
              <a:rPr lang="ko-KR" altLang="en-US" sz="1800" b="1" dirty="0" err="1">
                <a:solidFill>
                  <a:schemeClr val="tx1"/>
                </a:solidFill>
                <a:latin typeface="+mn-ea"/>
                <a:ea typeface="+mn-ea"/>
              </a:rPr>
              <a:t>예측값을</a:t>
            </a:r>
            <a:r>
              <a:rPr lang="ko-KR" altLang="en-US" sz="1800" b="1" dirty="0">
                <a:solidFill>
                  <a:schemeClr val="tx1"/>
                </a:solidFill>
                <a:latin typeface="+mn-ea"/>
                <a:ea typeface="+mn-ea"/>
              </a:rPr>
              <a:t> 출력하는 함수</a:t>
            </a:r>
            <a:endParaRPr lang="en-US" altLang="ko-KR" sz="18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8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8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8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8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8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358775" lvl="1" indent="0" eaLnBrk="0" fontAlgn="base" hangingPunct="0">
              <a:buNone/>
            </a:pPr>
            <a:endParaRPr lang="en-US" altLang="ko-KR" sz="18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800" b="1" dirty="0" err="1">
                <a:solidFill>
                  <a:schemeClr val="tx1"/>
                </a:solidFill>
                <a:latin typeface="+mn-ea"/>
                <a:ea typeface="+mn-ea"/>
              </a:rPr>
              <a:t>model.predict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()</a:t>
            </a:r>
            <a:r>
              <a:rPr lang="ko-KR" altLang="en-US" sz="1800" b="1" dirty="0">
                <a:solidFill>
                  <a:schemeClr val="tx1"/>
                </a:solidFill>
                <a:latin typeface="+mn-ea"/>
                <a:ea typeface="+mn-ea"/>
              </a:rPr>
              <a:t> 함수의 기본 </a:t>
            </a:r>
            <a:r>
              <a:rPr lang="ko-KR" altLang="en-US" sz="1800" b="1" dirty="0" err="1">
                <a:solidFill>
                  <a:schemeClr val="tx1"/>
                </a:solidFill>
                <a:latin typeface="+mn-ea"/>
                <a:ea typeface="+mn-ea"/>
              </a:rPr>
              <a:t>파라미터</a:t>
            </a:r>
            <a:r>
              <a:rPr lang="ko-KR" altLang="en-US" sz="18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ko-KR" altLang="en-US" sz="1800" b="1" dirty="0" err="1">
                <a:solidFill>
                  <a:schemeClr val="tx1"/>
                </a:solidFill>
                <a:latin typeface="+mn-ea"/>
                <a:ea typeface="+mn-ea"/>
              </a:rPr>
              <a:t>설정값은</a:t>
            </a:r>
            <a:r>
              <a:rPr lang="ko-KR" altLang="en-US" sz="1800" b="1" dirty="0">
                <a:solidFill>
                  <a:schemeClr val="tx1"/>
                </a:solidFill>
                <a:latin typeface="+mn-ea"/>
                <a:ea typeface="+mn-ea"/>
              </a:rPr>
              <a:t> 다음과 같음</a:t>
            </a:r>
            <a:endParaRPr lang="en-US" altLang="ko-KR" sz="1800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28B29D-836F-4A24-A6F0-E442D305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DDCAE6-4785-634E-815A-B10AA3B30188}"/>
              </a:ext>
            </a:extLst>
          </p:cNvPr>
          <p:cNvSpPr txBox="1"/>
          <p:nvPr/>
        </p:nvSpPr>
        <p:spPr>
          <a:xfrm>
            <a:off x="2517754" y="1968838"/>
            <a:ext cx="128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 err="1">
                <a:solidFill>
                  <a:srgbClr val="FF0000"/>
                </a:solidFill>
              </a:rPr>
              <a:t>예측값이</a:t>
            </a:r>
            <a:br>
              <a:rPr kumimoji="1" lang="en-US" altLang="ko-KR" sz="1400" dirty="0">
                <a:solidFill>
                  <a:srgbClr val="FF0000"/>
                </a:solidFill>
              </a:rPr>
            </a:br>
            <a:r>
              <a:rPr kumimoji="1" lang="ko-KR" altLang="en-US" sz="1400" dirty="0">
                <a:solidFill>
                  <a:srgbClr val="FF0000"/>
                </a:solidFill>
              </a:rPr>
              <a:t>담긴 변수</a:t>
            </a:r>
            <a:br>
              <a:rPr kumimoji="1" lang="en-US" altLang="ko-KR" sz="1400" dirty="0">
                <a:solidFill>
                  <a:srgbClr val="FF0000"/>
                </a:solidFill>
              </a:rPr>
            </a:br>
            <a:r>
              <a:rPr kumimoji="1" lang="en-US" altLang="ko-KR" sz="1400" dirty="0">
                <a:solidFill>
                  <a:srgbClr val="FF0000"/>
                </a:solidFill>
              </a:rPr>
              <a:t>(</a:t>
            </a:r>
            <a:r>
              <a:rPr kumimoji="1" lang="ko-KR" altLang="en-US" sz="1400" dirty="0">
                <a:solidFill>
                  <a:srgbClr val="FF0000"/>
                </a:solidFill>
              </a:rPr>
              <a:t>배열 형태</a:t>
            </a:r>
            <a:r>
              <a:rPr kumimoji="1" lang="en-US" altLang="ko-KR" sz="1400" dirty="0">
                <a:solidFill>
                  <a:srgbClr val="FF0000"/>
                </a:solidFill>
              </a:rPr>
              <a:t>)</a:t>
            </a:r>
            <a:endParaRPr kumimoji="1" lang="ko-KR" altLang="en-US" sz="1400" dirty="0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E76CB0E-FF85-A04E-9875-F09F3DD42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003" y="1435474"/>
            <a:ext cx="4064000" cy="520700"/>
          </a:xfrm>
          <a:prstGeom prst="rect">
            <a:avLst/>
          </a:prstGeom>
        </p:spPr>
      </p:pic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0CB351BF-5360-F048-B7F3-D2EF3553B1C4}"/>
              </a:ext>
            </a:extLst>
          </p:cNvPr>
          <p:cNvCxnSpPr>
            <a:cxnSpLocks/>
          </p:cNvCxnSpPr>
          <p:nvPr/>
        </p:nvCxnSpPr>
        <p:spPr>
          <a:xfrm>
            <a:off x="2627783" y="1916832"/>
            <a:ext cx="1008113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[R] 24">
            <a:extLst>
              <a:ext uri="{FF2B5EF4-FFF2-40B4-BE49-F238E27FC236}">
                <a16:creationId xmlns:a16="http://schemas.microsoft.com/office/drawing/2014/main" id="{632FD66A-CC08-D14F-A3C3-2ED56DC85A53}"/>
              </a:ext>
            </a:extLst>
          </p:cNvPr>
          <p:cNvCxnSpPr>
            <a:cxnSpLocks/>
          </p:cNvCxnSpPr>
          <p:nvPr/>
        </p:nvCxnSpPr>
        <p:spPr>
          <a:xfrm>
            <a:off x="5208728" y="1916832"/>
            <a:ext cx="1008113" cy="0"/>
          </a:xfrm>
          <a:prstGeom prst="line">
            <a:avLst/>
          </a:prstGeom>
          <a:ln w="254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75173B3-A2DF-0D4D-8C82-345AA6DE2B1F}"/>
              </a:ext>
            </a:extLst>
          </p:cNvPr>
          <p:cNvSpPr txBox="1"/>
          <p:nvPr/>
        </p:nvSpPr>
        <p:spPr>
          <a:xfrm>
            <a:off x="5177578" y="1981096"/>
            <a:ext cx="1070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>
                <a:solidFill>
                  <a:srgbClr val="FF0000"/>
                </a:solidFill>
              </a:rPr>
              <a:t>입력 </a:t>
            </a:r>
            <a:br>
              <a:rPr kumimoji="1" lang="en-US" altLang="ko-KR" sz="1400" dirty="0">
                <a:solidFill>
                  <a:srgbClr val="FF0000"/>
                </a:solidFill>
              </a:rPr>
            </a:br>
            <a:r>
              <a:rPr kumimoji="1" lang="ko-KR" altLang="en-US" sz="1400" dirty="0">
                <a:solidFill>
                  <a:srgbClr val="FF0000"/>
                </a:solidFill>
              </a:rPr>
              <a:t>데이터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E057F0D-7C03-E145-9519-7FD2759A6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452" y="4005064"/>
            <a:ext cx="7745102" cy="103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074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5DC672-64AA-4B3F-A27B-97CD52EA2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색상 분류 학습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0973A-BF8E-49A6-B79B-377285DB3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608662"/>
            <a:ext cx="8496944" cy="5361459"/>
          </a:xfrm>
        </p:spPr>
        <p:txBody>
          <a:bodyPr>
            <a:normAutofit/>
          </a:bodyPr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</a:pPr>
            <a:r>
              <a:rPr lang="ko-KR" altLang="en-US" b="1" dirty="0" err="1">
                <a:solidFill>
                  <a:srgbClr val="0000FF"/>
                </a:solidFill>
              </a:rPr>
              <a:t>텐서플로우</a:t>
            </a:r>
            <a:r>
              <a:rPr lang="ko-KR" altLang="en-US" b="1" dirty="0">
                <a:solidFill>
                  <a:srgbClr val="0000FF"/>
                </a:solidFill>
              </a:rPr>
              <a:t> </a:t>
            </a:r>
            <a:r>
              <a:rPr lang="en-US" altLang="ko-KR" b="1" dirty="0">
                <a:solidFill>
                  <a:srgbClr val="0000FF"/>
                </a:solidFill>
              </a:rPr>
              <a:t>Lite</a:t>
            </a:r>
            <a:r>
              <a:rPr lang="ko-KR" altLang="en-US" b="1" dirty="0">
                <a:solidFill>
                  <a:srgbClr val="0000FF"/>
                </a:solidFill>
              </a:rPr>
              <a:t>로 변경</a:t>
            </a:r>
            <a:endParaRPr lang="en-US" altLang="ko-KR" b="1" dirty="0">
              <a:solidFill>
                <a:srgbClr val="0000FF"/>
              </a:solidFill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ko-KR" altLang="en-US" sz="1800" b="1" dirty="0" err="1">
                <a:solidFill>
                  <a:schemeClr val="tx1"/>
                </a:solidFill>
                <a:latin typeface="+mn-ea"/>
                <a:ea typeface="+mn-ea"/>
              </a:rPr>
              <a:t>텐서플로우</a:t>
            </a:r>
            <a:r>
              <a:rPr lang="ko-KR" altLang="en-US" sz="18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Lite</a:t>
            </a:r>
            <a:r>
              <a:rPr lang="ko-KR" altLang="en-US" sz="1800" b="1" dirty="0">
                <a:solidFill>
                  <a:schemeClr val="tx1"/>
                </a:solidFill>
                <a:latin typeface="+mn-ea"/>
                <a:ea typeface="+mn-ea"/>
              </a:rPr>
              <a:t>에서 사용할 수 있는 학습 모델로 변경</a:t>
            </a:r>
            <a:endParaRPr lang="en-US" altLang="ko-KR" sz="18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8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8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8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8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8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358775" lvl="1" indent="0" eaLnBrk="0" fontAlgn="base" hangingPunct="0">
              <a:buNone/>
            </a:pPr>
            <a:endParaRPr lang="en-US" altLang="ko-KR" sz="18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28B29D-836F-4A24-A6F0-E442D305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ED39AD74-DB2B-9A43-AD75-59F41E404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83" y="1556792"/>
            <a:ext cx="7464234" cy="32988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668D253-191E-FD4B-B0B8-3B5A0401CD28}"/>
              </a:ext>
            </a:extLst>
          </p:cNvPr>
          <p:cNvSpPr/>
          <p:nvPr/>
        </p:nvSpPr>
        <p:spPr bwMode="auto">
          <a:xfrm>
            <a:off x="840675" y="2947641"/>
            <a:ext cx="5388301" cy="360040"/>
          </a:xfrm>
          <a:prstGeom prst="rect">
            <a:avLst/>
          </a:prstGeom>
          <a:noFill/>
          <a:ln w="190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kumimoji="1" lang="ko-KR" altLang="en-US" sz="10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2712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5DC672-64AA-4B3F-A27B-97CD52EA2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색상 분류 학습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0973A-BF8E-49A6-B79B-377285DB3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608662"/>
            <a:ext cx="8496944" cy="5361459"/>
          </a:xfrm>
        </p:spPr>
        <p:txBody>
          <a:bodyPr>
            <a:normAutofit/>
          </a:bodyPr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</a:pPr>
            <a:r>
              <a:rPr lang="ko-KR" altLang="en-US" b="1" dirty="0" err="1">
                <a:solidFill>
                  <a:srgbClr val="0000FF"/>
                </a:solidFill>
              </a:rPr>
              <a:t>아두이노</a:t>
            </a:r>
            <a:r>
              <a:rPr lang="ko-KR" altLang="en-US" b="1" dirty="0">
                <a:solidFill>
                  <a:srgbClr val="0000FF"/>
                </a:solidFill>
              </a:rPr>
              <a:t> 보드에서 사용 가능한 학습 모델</a:t>
            </a:r>
            <a:endParaRPr lang="en-US" altLang="ko-KR" b="1" dirty="0">
              <a:solidFill>
                <a:srgbClr val="0000FF"/>
              </a:solidFill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ko-KR" altLang="en-US" sz="1800" b="1" dirty="0" err="1">
                <a:solidFill>
                  <a:schemeClr val="tx1"/>
                </a:solidFill>
                <a:latin typeface="+mn-ea"/>
                <a:ea typeface="+mn-ea"/>
              </a:rPr>
              <a:t>텐서플로우</a:t>
            </a:r>
            <a:r>
              <a:rPr lang="ko-KR" altLang="en-US" sz="18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Lite</a:t>
            </a:r>
            <a:r>
              <a:rPr lang="ko-KR" altLang="en-US" sz="1800" b="1" dirty="0">
                <a:solidFill>
                  <a:schemeClr val="tx1"/>
                </a:solidFill>
                <a:latin typeface="+mn-ea"/>
                <a:ea typeface="+mn-ea"/>
              </a:rPr>
              <a:t>로 변경한 학습 모델을 </a:t>
            </a:r>
            <a:r>
              <a:rPr lang="ko-KR" altLang="en-US" sz="1800" b="1" dirty="0" err="1">
                <a:solidFill>
                  <a:schemeClr val="tx1"/>
                </a:solidFill>
                <a:latin typeface="+mn-ea"/>
                <a:ea typeface="+mn-ea"/>
              </a:rPr>
              <a:t>아두이노</a:t>
            </a:r>
            <a:r>
              <a:rPr lang="ko-KR" altLang="en-US" sz="18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1800" b="1" dirty="0">
                <a:solidFill>
                  <a:schemeClr val="tx1"/>
                </a:solidFill>
                <a:latin typeface="+mn-ea"/>
                <a:ea typeface="+mn-ea"/>
              </a:rPr>
              <a:t>33 BLE sense</a:t>
            </a:r>
            <a:r>
              <a:rPr lang="ko-KR" altLang="en-US" sz="1800" b="1" dirty="0">
                <a:solidFill>
                  <a:schemeClr val="tx1"/>
                </a:solidFill>
                <a:latin typeface="+mn-ea"/>
                <a:ea typeface="+mn-ea"/>
              </a:rPr>
              <a:t>에서 사용할 수 있는 </a:t>
            </a:r>
            <a:r>
              <a:rPr lang="en-US" altLang="ko-KR" sz="1800" b="1" dirty="0" err="1">
                <a:solidFill>
                  <a:schemeClr val="tx1"/>
                </a:solidFill>
                <a:latin typeface="+mn-ea"/>
                <a:ea typeface="+mn-ea"/>
              </a:rPr>
              <a:t>model.h</a:t>
            </a:r>
            <a:r>
              <a:rPr lang="ko-KR" altLang="en-US" sz="1800" b="1" dirty="0">
                <a:solidFill>
                  <a:schemeClr val="tx1"/>
                </a:solidFill>
                <a:latin typeface="+mn-ea"/>
                <a:ea typeface="+mn-ea"/>
              </a:rPr>
              <a:t> 파일로 변경</a:t>
            </a:r>
            <a:endParaRPr lang="en-US" altLang="ko-KR" sz="18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8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8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8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8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8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358775" lvl="1" indent="0" eaLnBrk="0" fontAlgn="base" hangingPunct="0">
              <a:buNone/>
            </a:pPr>
            <a:endParaRPr lang="en-US" altLang="ko-KR" sz="18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28B29D-836F-4A24-A6F0-E442D305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2C6440-A59A-2A4C-8A8C-A27D449ADF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11" y="2132856"/>
            <a:ext cx="8666677" cy="216024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8DCC230-053F-4446-83E0-5C4188068617}"/>
              </a:ext>
            </a:extLst>
          </p:cNvPr>
          <p:cNvSpPr/>
          <p:nvPr/>
        </p:nvSpPr>
        <p:spPr bwMode="auto">
          <a:xfrm>
            <a:off x="297811" y="2132856"/>
            <a:ext cx="5498325" cy="864096"/>
          </a:xfrm>
          <a:prstGeom prst="rect">
            <a:avLst/>
          </a:prstGeom>
          <a:noFill/>
          <a:ln w="19050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kumimoji="1" lang="ko-KR" altLang="en-US" sz="1000" b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8FED5C-DE77-BE4D-B9B1-DA0DF52FA658}"/>
              </a:ext>
            </a:extLst>
          </p:cNvPr>
          <p:cNvSpPr txBox="1"/>
          <p:nvPr/>
        </p:nvSpPr>
        <p:spPr>
          <a:xfrm>
            <a:off x="4283968" y="1763524"/>
            <a:ext cx="288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C00000"/>
                </a:solidFill>
              </a:rPr>
              <a:t>16</a:t>
            </a:r>
            <a:r>
              <a:rPr kumimoji="1" lang="ko-KR" altLang="en-US">
                <a:solidFill>
                  <a:srgbClr val="C00000"/>
                </a:solidFill>
              </a:rPr>
              <a:t>진수의 </a:t>
            </a:r>
            <a:r>
              <a:rPr kumimoji="1" lang="ko-KR" altLang="en-US" dirty="0">
                <a:solidFill>
                  <a:srgbClr val="C00000"/>
                </a:solidFill>
              </a:rPr>
              <a:t>모델 데이터 생성</a:t>
            </a:r>
          </a:p>
        </p:txBody>
      </p:sp>
    </p:spTree>
    <p:extLst>
      <p:ext uri="{BB962C8B-B14F-4D97-AF65-F5344CB8AC3E}">
        <p14:creationId xmlns:p14="http://schemas.microsoft.com/office/powerpoint/2010/main" val="37977691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 rot="10800000">
            <a:off x="1691680" y="1775911"/>
            <a:ext cx="5904656" cy="288099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286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763687" y="1862877"/>
            <a:ext cx="5760640" cy="273698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767479" y="2780928"/>
            <a:ext cx="576063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II.</a:t>
            </a:r>
            <a:r>
              <a:rPr lang="ko-KR" alt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 음성인식</a:t>
            </a:r>
            <a:endParaRPr lang="en-US" altLang="ko-KR" sz="32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4C74D-BA96-D346-8A33-7C40F69E01F2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음성인식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8A7085-B91B-41C7-AE5D-CB7273FB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50590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5DC672-64AA-4B3F-A27B-97CD52EA2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간단한 음성 인식 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0973A-BF8E-49A6-B79B-377285DB3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608662"/>
            <a:ext cx="8496944" cy="5361459"/>
          </a:xfrm>
        </p:spPr>
        <p:txBody>
          <a:bodyPr>
            <a:normAutofit/>
          </a:bodyPr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</a:pPr>
            <a:r>
              <a:rPr lang="ko-KR" altLang="en-US" sz="2000" b="1" dirty="0">
                <a:solidFill>
                  <a:srgbClr val="0000FF"/>
                </a:solidFill>
              </a:rPr>
              <a:t>간단한 음성 인식 모델 학습 예제</a:t>
            </a:r>
            <a:endParaRPr lang="en-US" altLang="ko-KR" sz="900" b="1" dirty="0">
              <a:solidFill>
                <a:srgbClr val="0000FF"/>
              </a:solidFill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/>
                </a:solidFill>
                <a:latin typeface="+mn-ea"/>
                <a:ea typeface="+mn-ea"/>
              </a:rPr>
              <a:t>Configure Training Setup</a:t>
            </a:r>
            <a:endParaRPr lang="en-US" altLang="ko-KR" sz="1600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28B29D-836F-4A24-A6F0-E442D305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pic>
        <p:nvPicPr>
          <p:cNvPr id="7" name="Gambar 6">
            <a:extLst>
              <a:ext uri="{FF2B5EF4-FFF2-40B4-BE49-F238E27FC236}">
                <a16:creationId xmlns:a16="http://schemas.microsoft.com/office/drawing/2014/main" id="{E74F954C-875C-4459-955D-84C5E4C63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3" y="1268760"/>
            <a:ext cx="5901687" cy="3600400"/>
          </a:xfrm>
          <a:prstGeom prst="rect">
            <a:avLst/>
          </a:prstGeom>
        </p:spPr>
      </p:pic>
      <p:sp>
        <p:nvSpPr>
          <p:cNvPr id="6" name="Kotak Teks 5">
            <a:extLst>
              <a:ext uri="{FF2B5EF4-FFF2-40B4-BE49-F238E27FC236}">
                <a16:creationId xmlns:a16="http://schemas.microsoft.com/office/drawing/2014/main" id="{566F851B-1070-4605-A57D-647FE268BCD5}"/>
              </a:ext>
            </a:extLst>
          </p:cNvPr>
          <p:cNvSpPr txBox="1"/>
          <p:nvPr/>
        </p:nvSpPr>
        <p:spPr>
          <a:xfrm>
            <a:off x="4932040" y="1822004"/>
            <a:ext cx="3888432" cy="12695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n-ea"/>
              </a:rPr>
              <a:t>학습하려고 하는 단어를 미리 지정하며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단어는 쉼표</a:t>
            </a:r>
            <a:r>
              <a:rPr lang="en-US" altLang="ko-KR" sz="1100" dirty="0">
                <a:latin typeface="+mn-ea"/>
              </a:rPr>
              <a:t>(,)</a:t>
            </a:r>
            <a:r>
              <a:rPr lang="ko-KR" altLang="en-US" sz="1100" dirty="0">
                <a:latin typeface="+mn-ea"/>
              </a:rPr>
              <a:t>로 구분함</a:t>
            </a:r>
            <a:endParaRPr lang="en-US" altLang="ko-KR" sz="1100" dirty="0">
              <a:latin typeface="+mn-ea"/>
            </a:endParaRPr>
          </a:p>
          <a:p>
            <a:pPr lvl="1"/>
            <a:r>
              <a:rPr lang="en-US" sz="1050" dirty="0">
                <a:latin typeface="+mn-ea"/>
              </a:rPr>
              <a:t>* </a:t>
            </a:r>
            <a:r>
              <a:rPr lang="ko-KR" altLang="en-US" sz="1050" dirty="0">
                <a:latin typeface="+mn-ea"/>
              </a:rPr>
              <a:t>반드시 쉼표로 구분해야 하며</a:t>
            </a:r>
            <a:r>
              <a:rPr lang="en-US" altLang="ko-KR" sz="1050" dirty="0">
                <a:latin typeface="+mn-ea"/>
              </a:rPr>
              <a:t>, </a:t>
            </a:r>
            <a:r>
              <a:rPr lang="ko-KR" altLang="en-US" sz="1050" dirty="0">
                <a:latin typeface="+mn-ea"/>
              </a:rPr>
              <a:t>여백이 없어야 함</a:t>
            </a:r>
            <a:br>
              <a:rPr lang="en-US" sz="1050" dirty="0">
                <a:latin typeface="+mn-ea"/>
              </a:rPr>
            </a:br>
            <a:r>
              <a:rPr lang="en-US" sz="1050" dirty="0">
                <a:latin typeface="+mn-ea"/>
              </a:rPr>
              <a:t>* </a:t>
            </a:r>
            <a:r>
              <a:rPr lang="ko-KR" altLang="en-US" sz="1050" dirty="0">
                <a:latin typeface="+mn-ea"/>
              </a:rPr>
              <a:t>기본적으로 </a:t>
            </a:r>
            <a:r>
              <a:rPr lang="ko-KR" altLang="en-US" sz="1050" dirty="0" err="1">
                <a:latin typeface="+mn-ea"/>
              </a:rPr>
              <a:t>텐서플로에서</a:t>
            </a:r>
            <a:r>
              <a:rPr lang="ko-KR" altLang="en-US" sz="105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사전 정의하여 제공하는 단어 </a:t>
            </a:r>
            <a:r>
              <a:rPr lang="en-US" altLang="ko-KR" sz="1100" dirty="0">
                <a:latin typeface="+mn-ea"/>
              </a:rPr>
              <a:t>: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“</a:t>
            </a:r>
            <a:r>
              <a:rPr lang="en-US" altLang="ko-KR" sz="1100" dirty="0" err="1">
                <a:latin typeface="+mn-ea"/>
              </a:rPr>
              <a:t>yes,no,up,down,left,right,on,off,stop,go</a:t>
            </a:r>
            <a:r>
              <a:rPr lang="en-US" altLang="ko-KR" sz="1100" dirty="0">
                <a:latin typeface="+mn-ea"/>
              </a:rPr>
              <a:t>”</a:t>
            </a:r>
            <a:endParaRPr lang="en-US" sz="1100" b="1" dirty="0">
              <a:solidFill>
                <a:srgbClr val="FF0000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latin typeface="+mn-ea"/>
              </a:rPr>
              <a:t>“</a:t>
            </a:r>
            <a:r>
              <a:rPr lang="en-US" sz="1100" dirty="0" err="1">
                <a:latin typeface="+mn-ea"/>
              </a:rPr>
              <a:t>on,off</a:t>
            </a:r>
            <a:r>
              <a:rPr lang="en-US" sz="1100" dirty="0">
                <a:latin typeface="+mn-ea"/>
              </a:rPr>
              <a:t>”</a:t>
            </a:r>
            <a:r>
              <a:rPr lang="ko-KR" altLang="en-US" sz="1100" dirty="0">
                <a:latin typeface="+mn-ea"/>
              </a:rPr>
              <a:t>를 제외하고 나머지 단어는 </a:t>
            </a:r>
            <a:r>
              <a:rPr lang="en-US" altLang="ko-KR" sz="1100" dirty="0">
                <a:latin typeface="+mn-ea"/>
              </a:rPr>
              <a:t>“unknown”</a:t>
            </a:r>
            <a:r>
              <a:rPr lang="ko-KR" altLang="en-US" sz="1100" dirty="0">
                <a:latin typeface="+mn-ea"/>
              </a:rPr>
              <a:t> 레이블 학습에 사용될 예정</a:t>
            </a:r>
            <a:endParaRPr lang="en-US" sz="1100" dirty="0">
              <a:latin typeface="+mn-ea"/>
            </a:endParaRPr>
          </a:p>
        </p:txBody>
      </p:sp>
      <p:cxnSp>
        <p:nvCxnSpPr>
          <p:cNvPr id="12" name="Konektor Panah Lurus 11">
            <a:extLst>
              <a:ext uri="{FF2B5EF4-FFF2-40B4-BE49-F238E27FC236}">
                <a16:creationId xmlns:a16="http://schemas.microsoft.com/office/drawing/2014/main" id="{595A9B36-9137-4AE3-BEB4-27B9EAEA124C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2699792" y="2362081"/>
            <a:ext cx="2232248" cy="9471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Kotak Teks 14">
            <a:extLst>
              <a:ext uri="{FF2B5EF4-FFF2-40B4-BE49-F238E27FC236}">
                <a16:creationId xmlns:a16="http://schemas.microsoft.com/office/drawing/2014/main" id="{D931005E-D05E-4AF6-9FCC-032EBD12B304}"/>
              </a:ext>
            </a:extLst>
          </p:cNvPr>
          <p:cNvSpPr txBox="1"/>
          <p:nvPr/>
        </p:nvSpPr>
        <p:spPr>
          <a:xfrm>
            <a:off x="4934389" y="3275076"/>
            <a:ext cx="3816425" cy="16158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학습의 횟수와 </a:t>
            </a:r>
            <a:r>
              <a:rPr lang="ko-KR" altLang="en-US" sz="1100" b="1" dirty="0" err="1">
                <a:solidFill>
                  <a:srgbClr val="0000FF"/>
                </a:solidFill>
                <a:latin typeface="+mn-ea"/>
              </a:rPr>
              <a:t>옵티마이저의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ko-KR" altLang="en-US" sz="1100" b="1" dirty="0" err="1">
                <a:solidFill>
                  <a:srgbClr val="0000FF"/>
                </a:solidFill>
                <a:latin typeface="+mn-ea"/>
              </a:rPr>
              <a:t>학습률을</a:t>
            </a:r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 설정함</a:t>
            </a:r>
            <a:br>
              <a:rPr lang="en-US" sz="1100" b="1" dirty="0">
                <a:solidFill>
                  <a:srgbClr val="0000FF"/>
                </a:solidFill>
                <a:latin typeface="+mn-ea"/>
              </a:rPr>
            </a:br>
            <a:r>
              <a:rPr lang="ko-KR" altLang="en-US" sz="1100" dirty="0" err="1">
                <a:latin typeface="+mn-ea"/>
              </a:rPr>
              <a:t>예를들어</a:t>
            </a:r>
            <a:r>
              <a:rPr lang="en-US" altLang="ko-KR" sz="1100" dirty="0">
                <a:latin typeface="+mn-ea"/>
              </a:rPr>
              <a:t>,</a:t>
            </a:r>
          </a:p>
          <a:p>
            <a:r>
              <a:rPr lang="en-US" sz="1100" dirty="0">
                <a:latin typeface="+mn-ea"/>
              </a:rPr>
              <a:t>- TRAINING_STEPS=15000,3000</a:t>
            </a:r>
            <a:br>
              <a:rPr lang="en-US" sz="1100" dirty="0">
                <a:latin typeface="+mn-ea"/>
              </a:rPr>
            </a:br>
            <a:r>
              <a:rPr lang="en-US" sz="1100" dirty="0">
                <a:latin typeface="+mn-ea"/>
              </a:rPr>
              <a:t>- LEARNING_RATE=0.001,0.0001</a:t>
            </a:r>
          </a:p>
          <a:p>
            <a:br>
              <a:rPr lang="en-US" sz="1100" dirty="0">
                <a:latin typeface="+mn-ea"/>
              </a:rPr>
            </a:br>
            <a:r>
              <a:rPr lang="en-US" sz="1100" dirty="0">
                <a:latin typeface="+mn-ea"/>
              </a:rPr>
              <a:t>15,000</a:t>
            </a:r>
            <a:r>
              <a:rPr lang="ko-KR" altLang="en-US" sz="1100" dirty="0">
                <a:latin typeface="+mn-ea"/>
              </a:rPr>
              <a:t>번의 학습은 </a:t>
            </a:r>
            <a:r>
              <a:rPr lang="ko-KR" altLang="en-US" sz="1100" dirty="0" err="1">
                <a:latin typeface="+mn-ea"/>
              </a:rPr>
              <a:t>학습률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0.001</a:t>
            </a:r>
            <a:r>
              <a:rPr lang="ko-KR" altLang="en-US" sz="1100" dirty="0">
                <a:latin typeface="+mn-ea"/>
              </a:rPr>
              <a:t>로 진행하고</a:t>
            </a:r>
            <a:r>
              <a:rPr lang="en-US" altLang="ko-KR" sz="1100" dirty="0">
                <a:latin typeface="+mn-ea"/>
              </a:rPr>
              <a:t>,</a:t>
            </a:r>
          </a:p>
          <a:p>
            <a:r>
              <a:rPr lang="en-US" sz="1100" dirty="0">
                <a:latin typeface="+mn-ea"/>
              </a:rPr>
              <a:t>3000</a:t>
            </a:r>
            <a:r>
              <a:rPr lang="ko-KR" altLang="en-US" sz="1100" dirty="0">
                <a:latin typeface="+mn-ea"/>
              </a:rPr>
              <a:t>번의 학습은 </a:t>
            </a:r>
            <a:r>
              <a:rPr lang="ko-KR" altLang="en-US" sz="1100" dirty="0" err="1">
                <a:latin typeface="+mn-ea"/>
              </a:rPr>
              <a:t>학습률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0.0001</a:t>
            </a:r>
            <a:r>
              <a:rPr lang="ko-KR" altLang="en-US" sz="1100" dirty="0">
                <a:latin typeface="+mn-ea"/>
              </a:rPr>
              <a:t>로 진행함</a:t>
            </a:r>
            <a:r>
              <a:rPr lang="en-US" altLang="ko-KR" sz="1100" dirty="0">
                <a:latin typeface="+mn-ea"/>
              </a:rPr>
              <a:t>.</a:t>
            </a:r>
          </a:p>
          <a:p>
            <a:endParaRPr lang="en-US" sz="1100" dirty="0">
              <a:latin typeface="+mn-ea"/>
            </a:endParaRPr>
          </a:p>
          <a:p>
            <a:r>
              <a:rPr lang="ko-KR" altLang="en-US" sz="1100" dirty="0">
                <a:latin typeface="+mn-ea"/>
              </a:rPr>
              <a:t>따라서 학습은 총 </a:t>
            </a:r>
            <a:r>
              <a:rPr lang="en-US" altLang="ko-KR" sz="1100" dirty="0">
                <a:latin typeface="+mn-ea"/>
              </a:rPr>
              <a:t>18,000</a:t>
            </a:r>
            <a:r>
              <a:rPr lang="ko-KR" altLang="en-US" sz="1100" dirty="0">
                <a:latin typeface="+mn-ea"/>
              </a:rPr>
              <a:t>번 진행됨</a:t>
            </a:r>
            <a:endParaRPr lang="en-US" sz="1100" dirty="0">
              <a:latin typeface="+mn-ea"/>
            </a:endParaRPr>
          </a:p>
        </p:txBody>
      </p:sp>
      <p:cxnSp>
        <p:nvCxnSpPr>
          <p:cNvPr id="17" name="Konektor Panah Lurus 16">
            <a:extLst>
              <a:ext uri="{FF2B5EF4-FFF2-40B4-BE49-F238E27FC236}">
                <a16:creationId xmlns:a16="http://schemas.microsoft.com/office/drawing/2014/main" id="{DAC33E42-8DE1-4045-B4BD-491D5C75E24C}"/>
              </a:ext>
            </a:extLst>
          </p:cNvPr>
          <p:cNvCxnSpPr>
            <a:cxnSpLocks/>
          </p:cNvCxnSpPr>
          <p:nvPr/>
        </p:nvCxnSpPr>
        <p:spPr>
          <a:xfrm flipH="1">
            <a:off x="3180890" y="2893901"/>
            <a:ext cx="1319102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Kurung Kurawal Tutup 22">
            <a:extLst>
              <a:ext uri="{FF2B5EF4-FFF2-40B4-BE49-F238E27FC236}">
                <a16:creationId xmlns:a16="http://schemas.microsoft.com/office/drawing/2014/main" id="{F1B949C6-4FA3-470E-9D50-4F3558959987}"/>
              </a:ext>
            </a:extLst>
          </p:cNvPr>
          <p:cNvSpPr/>
          <p:nvPr/>
        </p:nvSpPr>
        <p:spPr>
          <a:xfrm>
            <a:off x="2915816" y="2804417"/>
            <a:ext cx="216023" cy="178965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Kotak Teks 26">
            <a:extLst>
              <a:ext uri="{FF2B5EF4-FFF2-40B4-BE49-F238E27FC236}">
                <a16:creationId xmlns:a16="http://schemas.microsoft.com/office/drawing/2014/main" id="{AA9F1F60-C34C-4B19-A103-6F6919BF7C4F}"/>
              </a:ext>
            </a:extLst>
          </p:cNvPr>
          <p:cNvSpPr txBox="1"/>
          <p:nvPr/>
        </p:nvSpPr>
        <p:spPr>
          <a:xfrm>
            <a:off x="4932039" y="1119407"/>
            <a:ext cx="3816425" cy="430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 err="1">
                <a:latin typeface="+mn-ea"/>
              </a:rPr>
              <a:t>파이썬의</a:t>
            </a:r>
            <a:r>
              <a:rPr lang="en-US" sz="1100" dirty="0">
                <a:latin typeface="+mn-ea"/>
              </a:rPr>
              <a:t> </a:t>
            </a:r>
            <a:r>
              <a:rPr lang="en-US" sz="1100" dirty="0" err="1">
                <a:latin typeface="+mn-ea"/>
              </a:rPr>
              <a:t>os</a:t>
            </a:r>
            <a:r>
              <a:rPr lang="en-US" sz="1100" dirty="0">
                <a:latin typeface="+mn-ea"/>
              </a:rPr>
              <a:t> (operating system) </a:t>
            </a:r>
            <a:r>
              <a:rPr lang="ko-KR" altLang="en-US" sz="1100" dirty="0">
                <a:latin typeface="+mn-ea"/>
              </a:rPr>
              <a:t>패키지를 가져옴</a:t>
            </a:r>
            <a:endParaRPr lang="en-US" sz="11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err="1">
                <a:latin typeface="+mn-ea"/>
              </a:rPr>
              <a:t>os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패키지를 사용하여 환경 변수를 설정함</a:t>
            </a:r>
            <a:endParaRPr lang="en-US" sz="1100" dirty="0">
              <a:latin typeface="+mn-ea"/>
            </a:endParaRPr>
          </a:p>
        </p:txBody>
      </p:sp>
      <p:cxnSp>
        <p:nvCxnSpPr>
          <p:cNvPr id="29" name="Konektor Panah Lurus 28">
            <a:extLst>
              <a:ext uri="{FF2B5EF4-FFF2-40B4-BE49-F238E27FC236}">
                <a16:creationId xmlns:a16="http://schemas.microsoft.com/office/drawing/2014/main" id="{19E40AA2-A524-4394-99AF-238A06A07229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1331641" y="1334851"/>
            <a:ext cx="3600398" cy="67411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Kotak Teks 31">
            <a:extLst>
              <a:ext uri="{FF2B5EF4-FFF2-40B4-BE49-F238E27FC236}">
                <a16:creationId xmlns:a16="http://schemas.microsoft.com/office/drawing/2014/main" id="{DF8E3BD2-9AD4-467A-9F30-1E14E5FD6858}"/>
              </a:ext>
            </a:extLst>
          </p:cNvPr>
          <p:cNvSpPr txBox="1"/>
          <p:nvPr/>
        </p:nvSpPr>
        <p:spPr>
          <a:xfrm>
            <a:off x="4626629" y="5070722"/>
            <a:ext cx="2177620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00FF"/>
                </a:solidFill>
              </a:rPr>
              <a:t>전체 학습 스텝을 계산함</a:t>
            </a:r>
            <a:endParaRPr lang="en-US" sz="1200" b="1" dirty="0">
              <a:solidFill>
                <a:srgbClr val="0000FF"/>
              </a:solidFill>
            </a:endParaRPr>
          </a:p>
        </p:txBody>
      </p:sp>
      <p:sp>
        <p:nvSpPr>
          <p:cNvPr id="36" name="Kurung Kurawal Tutup 35">
            <a:extLst>
              <a:ext uri="{FF2B5EF4-FFF2-40B4-BE49-F238E27FC236}">
                <a16:creationId xmlns:a16="http://schemas.microsoft.com/office/drawing/2014/main" id="{9653DC50-0BC5-47D6-9787-72502AF63D2A}"/>
              </a:ext>
            </a:extLst>
          </p:cNvPr>
          <p:cNvSpPr/>
          <p:nvPr/>
        </p:nvSpPr>
        <p:spPr>
          <a:xfrm>
            <a:off x="3694924" y="3199908"/>
            <a:ext cx="216023" cy="327234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Konektor Panah Lurus 37">
            <a:extLst>
              <a:ext uri="{FF2B5EF4-FFF2-40B4-BE49-F238E27FC236}">
                <a16:creationId xmlns:a16="http://schemas.microsoft.com/office/drawing/2014/main" id="{362B31B1-A86A-4E3D-961D-788E7A38782B}"/>
              </a:ext>
            </a:extLst>
          </p:cNvPr>
          <p:cNvCxnSpPr>
            <a:cxnSpLocks/>
            <a:stCxn id="32" idx="1"/>
            <a:endCxn id="36" idx="1"/>
          </p:cNvCxnSpPr>
          <p:nvPr/>
        </p:nvCxnSpPr>
        <p:spPr>
          <a:xfrm flipH="1" flipV="1">
            <a:off x="3910947" y="3363525"/>
            <a:ext cx="715682" cy="1845697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Kotak Teks 41">
            <a:extLst>
              <a:ext uri="{FF2B5EF4-FFF2-40B4-BE49-F238E27FC236}">
                <a16:creationId xmlns:a16="http://schemas.microsoft.com/office/drawing/2014/main" id="{CE19EF18-5758-4274-8D5B-31DE673FF8A8}"/>
              </a:ext>
            </a:extLst>
          </p:cNvPr>
          <p:cNvSpPr txBox="1"/>
          <p:nvPr/>
        </p:nvSpPr>
        <p:spPr>
          <a:xfrm>
            <a:off x="326584" y="5042226"/>
            <a:ext cx="4245415" cy="9079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b="1" dirty="0">
                <a:solidFill>
                  <a:srgbClr val="0000FF"/>
                </a:solidFill>
                <a:latin typeface="+mn-ea"/>
              </a:rPr>
              <a:t>위에서 저장한 환경 변수를 확인함</a:t>
            </a:r>
            <a:endParaRPr lang="en-US" sz="1100" b="1" dirty="0">
              <a:solidFill>
                <a:srgbClr val="0000FF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highlight>
                  <a:srgbClr val="FFFF00"/>
                </a:highlight>
                <a:latin typeface="+mn-ea"/>
              </a:rPr>
              <a:t>“!”</a:t>
            </a:r>
            <a:r>
              <a:rPr lang="ko-KR" altLang="en-US" sz="1050" dirty="0">
                <a:latin typeface="+mn-ea"/>
              </a:rPr>
              <a:t>는 </a:t>
            </a:r>
            <a:r>
              <a:rPr lang="ko-KR" altLang="en-US" sz="1050" dirty="0" err="1">
                <a:latin typeface="+mn-ea"/>
              </a:rPr>
              <a:t>쥬피터</a:t>
            </a:r>
            <a:r>
              <a:rPr lang="ko-KR" altLang="en-US" sz="1050" dirty="0">
                <a:latin typeface="+mn-ea"/>
              </a:rPr>
              <a:t> 노트북상에서 쉘 스크립트 명령어를 실행하기 위해 사용되는 문자</a:t>
            </a:r>
            <a:endParaRPr lang="en-US" altLang="ko-KR" sz="105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highlight>
                  <a:srgbClr val="FFFF00"/>
                </a:highlight>
                <a:latin typeface="+mn-ea"/>
              </a:rPr>
              <a:t>“echo”</a:t>
            </a:r>
            <a:r>
              <a:rPr lang="ko-KR" altLang="en-US" sz="1050" dirty="0">
                <a:latin typeface="+mn-ea"/>
              </a:rPr>
              <a:t>는 텍스트 출력을 위한 쉘 스크립트 명령어</a:t>
            </a:r>
            <a:br>
              <a:rPr lang="en-US" sz="1050" dirty="0">
                <a:latin typeface="+mn-ea"/>
              </a:rPr>
            </a:br>
            <a:r>
              <a:rPr lang="en-US" sz="1050" dirty="0">
                <a:highlight>
                  <a:srgbClr val="FFFF00"/>
                </a:highlight>
                <a:latin typeface="+mn-ea"/>
              </a:rPr>
              <a:t>“${X}”</a:t>
            </a:r>
            <a:r>
              <a:rPr lang="ko-KR" altLang="en-US" sz="1050" dirty="0">
                <a:latin typeface="+mn-ea"/>
              </a:rPr>
              <a:t>는 시스템상에 저장된 환경 변수 </a:t>
            </a:r>
            <a:r>
              <a:rPr lang="en-US" altLang="ko-KR" sz="1050" dirty="0">
                <a:latin typeface="+mn-ea"/>
              </a:rPr>
              <a:t>X</a:t>
            </a:r>
            <a:r>
              <a:rPr lang="ko-KR" altLang="en-US" sz="1050" dirty="0">
                <a:latin typeface="+mn-ea"/>
              </a:rPr>
              <a:t>를 출력해주기 위한 문법</a:t>
            </a:r>
            <a:endParaRPr lang="en-US" sz="1050" dirty="0">
              <a:latin typeface="+mn-ea"/>
            </a:endParaRPr>
          </a:p>
        </p:txBody>
      </p:sp>
      <p:sp>
        <p:nvSpPr>
          <p:cNvPr id="44" name="Kurung Kurawal Tutup 43">
            <a:extLst>
              <a:ext uri="{FF2B5EF4-FFF2-40B4-BE49-F238E27FC236}">
                <a16:creationId xmlns:a16="http://schemas.microsoft.com/office/drawing/2014/main" id="{51821432-2AEA-4739-BA60-D8C878858FFC}"/>
              </a:ext>
            </a:extLst>
          </p:cNvPr>
          <p:cNvSpPr/>
          <p:nvPr/>
        </p:nvSpPr>
        <p:spPr>
          <a:xfrm>
            <a:off x="3550908" y="3726348"/>
            <a:ext cx="216023" cy="460892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Konektor Panah Lurus 45">
            <a:extLst>
              <a:ext uri="{FF2B5EF4-FFF2-40B4-BE49-F238E27FC236}">
                <a16:creationId xmlns:a16="http://schemas.microsoft.com/office/drawing/2014/main" id="{7317B0B1-75CB-428D-93B0-6A19F11F9D93}"/>
              </a:ext>
            </a:extLst>
          </p:cNvPr>
          <p:cNvCxnSpPr>
            <a:cxnSpLocks/>
          </p:cNvCxnSpPr>
          <p:nvPr/>
        </p:nvCxnSpPr>
        <p:spPr>
          <a:xfrm flipV="1">
            <a:off x="3785911" y="3942342"/>
            <a:ext cx="0" cy="107617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Konektor Panah Lurus 16">
            <a:extLst>
              <a:ext uri="{FF2B5EF4-FFF2-40B4-BE49-F238E27FC236}">
                <a16:creationId xmlns:a16="http://schemas.microsoft.com/office/drawing/2014/main" id="{F40D4E80-34B3-6948-8FFB-16A5458D3EFB}"/>
              </a:ext>
            </a:extLst>
          </p:cNvPr>
          <p:cNvCxnSpPr>
            <a:cxnSpLocks/>
          </p:cNvCxnSpPr>
          <p:nvPr/>
        </p:nvCxnSpPr>
        <p:spPr>
          <a:xfrm>
            <a:off x="4499992" y="2893901"/>
            <a:ext cx="0" cy="118908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Konektor Panah Lurus 16">
            <a:extLst>
              <a:ext uri="{FF2B5EF4-FFF2-40B4-BE49-F238E27FC236}">
                <a16:creationId xmlns:a16="http://schemas.microsoft.com/office/drawing/2014/main" id="{2D8F7E93-DDC9-9749-8DA2-3E7794DD3856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4499992" y="4082990"/>
            <a:ext cx="434397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9869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5DC672-64AA-4B3F-A27B-97CD52EA2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간단한 음성 인식 모델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0973A-BF8E-49A6-B79B-377285DB3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608662"/>
            <a:ext cx="8496944" cy="5361459"/>
          </a:xfrm>
        </p:spPr>
        <p:txBody>
          <a:bodyPr>
            <a:normAutofit/>
          </a:bodyPr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</a:pPr>
            <a:r>
              <a:rPr lang="ko-KR" altLang="en-US" sz="2000" b="1" dirty="0">
                <a:solidFill>
                  <a:srgbClr val="0000FF"/>
                </a:solidFill>
              </a:rPr>
              <a:t>간단한 음성 인식 모델 학습 예제</a:t>
            </a:r>
            <a:endParaRPr lang="en-US" altLang="ko-KR" sz="900" b="1" dirty="0">
              <a:solidFill>
                <a:srgbClr val="0000FF"/>
              </a:solidFill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/>
                </a:solidFill>
                <a:latin typeface="+mn-ea"/>
                <a:ea typeface="+mn-ea"/>
              </a:rPr>
              <a:t>Configure Training Setup [Detail Explanation] </a:t>
            </a:r>
            <a:endParaRPr lang="en-US" altLang="ko-KR" sz="1600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28B29D-836F-4A24-A6F0-E442D305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pic>
        <p:nvPicPr>
          <p:cNvPr id="7" name="Gambar 6">
            <a:extLst>
              <a:ext uri="{FF2B5EF4-FFF2-40B4-BE49-F238E27FC236}">
                <a16:creationId xmlns:a16="http://schemas.microsoft.com/office/drawing/2014/main" id="{E74F954C-875C-4459-955D-84C5E4C636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000" b="41818"/>
          <a:stretch/>
        </p:blipFill>
        <p:spPr>
          <a:xfrm>
            <a:off x="467543" y="1397671"/>
            <a:ext cx="5901687" cy="222557"/>
          </a:xfrm>
          <a:prstGeom prst="rect">
            <a:avLst/>
          </a:prstGeom>
        </p:spPr>
      </p:pic>
      <p:sp>
        <p:nvSpPr>
          <p:cNvPr id="32" name="Kotak Teks 31">
            <a:extLst>
              <a:ext uri="{FF2B5EF4-FFF2-40B4-BE49-F238E27FC236}">
                <a16:creationId xmlns:a16="http://schemas.microsoft.com/office/drawing/2014/main" id="{DF8E3BD2-9AD4-467A-9F30-1E14E5FD6858}"/>
              </a:ext>
            </a:extLst>
          </p:cNvPr>
          <p:cNvSpPr txBox="1"/>
          <p:nvPr/>
        </p:nvSpPr>
        <p:spPr>
          <a:xfrm>
            <a:off x="613047" y="1724922"/>
            <a:ext cx="3747387" cy="13234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+mn-ea"/>
              </a:rPr>
              <a:t>lambda</a:t>
            </a:r>
            <a:r>
              <a:rPr lang="en-US" sz="1000" dirty="0">
                <a:latin typeface="+mn-ea"/>
              </a:rPr>
              <a:t> </a:t>
            </a:r>
            <a:r>
              <a:rPr lang="ko-KR" altLang="en-US" sz="1000" dirty="0">
                <a:latin typeface="+mn-ea"/>
              </a:rPr>
              <a:t>함수를 간단하게 작성할 수 있도록 해주는 파이썬 키워드</a:t>
            </a:r>
            <a:br>
              <a:rPr lang="en-US" sz="1000" dirty="0">
                <a:latin typeface="+mn-ea"/>
              </a:rPr>
            </a:br>
            <a:r>
              <a:rPr lang="en-US" sz="1000" dirty="0">
                <a:latin typeface="+mn-ea"/>
              </a:rPr>
              <a:t>Syntax:</a:t>
            </a:r>
            <a:br>
              <a:rPr lang="en-US" sz="1000" dirty="0">
                <a:latin typeface="+mn-ea"/>
              </a:rPr>
            </a:br>
            <a:r>
              <a:rPr lang="en-US" sz="1000" dirty="0">
                <a:latin typeface="+mn-ea"/>
              </a:rPr>
              <a:t>	</a:t>
            </a:r>
            <a:r>
              <a:rPr lang="en-US" sz="1000" dirty="0">
                <a:solidFill>
                  <a:srgbClr val="0000FF"/>
                </a:solidFill>
                <a:latin typeface="+mn-ea"/>
              </a:rPr>
              <a:t>lambda</a:t>
            </a:r>
            <a:r>
              <a:rPr lang="en-US" sz="1000" dirty="0">
                <a:latin typeface="+mn-ea"/>
              </a:rPr>
              <a:t> arguments(</a:t>
            </a:r>
            <a:r>
              <a:rPr lang="ko-KR" altLang="en-US" sz="1000" dirty="0">
                <a:latin typeface="+mn-ea"/>
              </a:rPr>
              <a:t>인자</a:t>
            </a:r>
            <a:r>
              <a:rPr lang="en-US" altLang="ko-KR" sz="1000" dirty="0">
                <a:latin typeface="+mn-ea"/>
              </a:rPr>
              <a:t>)</a:t>
            </a:r>
            <a:r>
              <a:rPr lang="en-US" sz="1000" dirty="0">
                <a:latin typeface="+mn-ea"/>
              </a:rPr>
              <a:t>: expression(</a:t>
            </a:r>
            <a:r>
              <a:rPr lang="ko-KR" altLang="en-US" sz="1000" dirty="0">
                <a:latin typeface="+mn-ea"/>
              </a:rPr>
              <a:t>표현식</a:t>
            </a:r>
            <a:r>
              <a:rPr lang="en-US" altLang="ko-KR" sz="1000" dirty="0">
                <a:latin typeface="+mn-ea"/>
              </a:rPr>
              <a:t>)</a:t>
            </a:r>
            <a:endParaRPr lang="en-US" sz="1000" dirty="0">
              <a:latin typeface="+mn-ea"/>
            </a:endParaRPr>
          </a:p>
          <a:p>
            <a:r>
              <a:rPr lang="en-US" sz="1000" dirty="0">
                <a:latin typeface="+mn-ea"/>
              </a:rPr>
              <a:t>Equal syntax:</a:t>
            </a:r>
          </a:p>
          <a:p>
            <a:r>
              <a:rPr lang="en-US" sz="1000" dirty="0">
                <a:latin typeface="+mn-ea"/>
              </a:rPr>
              <a:t>	</a:t>
            </a:r>
            <a:r>
              <a:rPr lang="en-US" sz="1000" dirty="0">
                <a:solidFill>
                  <a:srgbClr val="0000FF"/>
                </a:solidFill>
                <a:latin typeface="+mn-ea"/>
              </a:rPr>
              <a:t>def</a:t>
            </a:r>
            <a:r>
              <a:rPr lang="en-US" sz="1000" dirty="0">
                <a:latin typeface="+mn-ea"/>
              </a:rPr>
              <a:t> </a:t>
            </a:r>
            <a:r>
              <a:rPr lang="en-US" sz="1000" dirty="0" err="1">
                <a:latin typeface="+mn-ea"/>
              </a:rPr>
              <a:t>func</a:t>
            </a:r>
            <a:r>
              <a:rPr lang="en-US" sz="1000" dirty="0">
                <a:latin typeface="+mn-ea"/>
              </a:rPr>
              <a:t>(arguments):</a:t>
            </a:r>
          </a:p>
          <a:p>
            <a:r>
              <a:rPr lang="en-US" sz="1000" dirty="0">
                <a:latin typeface="+mn-ea"/>
              </a:rPr>
              <a:t>	       </a:t>
            </a:r>
            <a:r>
              <a:rPr lang="en-US" sz="1000" dirty="0">
                <a:solidFill>
                  <a:srgbClr val="0000FF"/>
                </a:solidFill>
                <a:latin typeface="+mn-ea"/>
              </a:rPr>
              <a:t>return</a:t>
            </a:r>
            <a:r>
              <a:rPr lang="en-US" sz="1000" dirty="0">
                <a:latin typeface="+mn-ea"/>
              </a:rPr>
              <a:t> expression</a:t>
            </a:r>
          </a:p>
          <a:p>
            <a:endParaRPr lang="en-US" sz="1000" dirty="0">
              <a:latin typeface="+mn-ea"/>
            </a:endParaRPr>
          </a:p>
        </p:txBody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74619D27-7FEE-4369-9409-B6CC6F682B28}"/>
              </a:ext>
            </a:extLst>
          </p:cNvPr>
          <p:cNvSpPr txBox="1"/>
          <p:nvPr/>
        </p:nvSpPr>
        <p:spPr>
          <a:xfrm>
            <a:off x="4783566" y="1675883"/>
            <a:ext cx="3747387" cy="15696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</a:rPr>
              <a:t>lambda</a:t>
            </a:r>
            <a:r>
              <a:rPr lang="en-US" sz="1200" dirty="0"/>
              <a:t> string: </a:t>
            </a:r>
            <a:r>
              <a:rPr lang="en-US" sz="1200" dirty="0">
                <a:solidFill>
                  <a:srgbClr val="D19D02"/>
                </a:solidFill>
              </a:rPr>
              <a:t>int</a:t>
            </a:r>
            <a:r>
              <a:rPr lang="en-US" sz="1200" dirty="0"/>
              <a:t>(string)</a:t>
            </a:r>
            <a:br>
              <a:rPr lang="en-US" sz="1200" dirty="0"/>
            </a:br>
            <a:endParaRPr lang="en-US" sz="1200" dirty="0"/>
          </a:p>
          <a:p>
            <a:r>
              <a:rPr lang="en-US" sz="1200" dirty="0"/>
              <a:t>Equal syntax:</a:t>
            </a:r>
          </a:p>
          <a:p>
            <a:r>
              <a:rPr lang="en-US" sz="1200" dirty="0">
                <a:solidFill>
                  <a:srgbClr val="0000FF"/>
                </a:solidFill>
              </a:rPr>
              <a:t>def </a:t>
            </a:r>
            <a:r>
              <a:rPr lang="en-US" sz="1200" dirty="0" err="1"/>
              <a:t>func</a:t>
            </a:r>
            <a:r>
              <a:rPr lang="en-US" sz="1200" dirty="0">
                <a:solidFill>
                  <a:schemeClr val="tx1"/>
                </a:solidFill>
              </a:rPr>
              <a:t>(string):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   </a:t>
            </a:r>
            <a:r>
              <a:rPr lang="en-US" sz="1200" dirty="0">
                <a:solidFill>
                  <a:srgbClr val="0000FF"/>
                </a:solidFill>
              </a:rPr>
              <a:t>return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>
                <a:solidFill>
                  <a:srgbClr val="D19D02"/>
                </a:solidFill>
              </a:rPr>
              <a:t>int</a:t>
            </a:r>
            <a:r>
              <a:rPr lang="en-US" sz="1200" dirty="0"/>
              <a:t>(string)</a:t>
            </a:r>
          </a:p>
          <a:p>
            <a:endParaRPr lang="en-US" sz="1200" dirty="0">
              <a:solidFill>
                <a:srgbClr val="0000FF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This function will convert the given argument into integer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data type</a:t>
            </a:r>
          </a:p>
        </p:txBody>
      </p:sp>
      <p:sp>
        <p:nvSpPr>
          <p:cNvPr id="19" name="Persegi Panjang 18">
            <a:extLst>
              <a:ext uri="{FF2B5EF4-FFF2-40B4-BE49-F238E27FC236}">
                <a16:creationId xmlns:a16="http://schemas.microsoft.com/office/drawing/2014/main" id="{BB605DE6-C63A-4AB1-B1CC-A439FCB541F1}"/>
              </a:ext>
            </a:extLst>
          </p:cNvPr>
          <p:cNvSpPr/>
          <p:nvPr/>
        </p:nvSpPr>
        <p:spPr bwMode="auto">
          <a:xfrm>
            <a:off x="1907704" y="1390077"/>
            <a:ext cx="1261872" cy="118872"/>
          </a:xfrm>
          <a:prstGeom prst="rect">
            <a:avLst/>
          </a:prstGeom>
          <a:noFill/>
          <a:ln w="9525"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Persegi Panjang 20">
            <a:extLst>
              <a:ext uri="{FF2B5EF4-FFF2-40B4-BE49-F238E27FC236}">
                <a16:creationId xmlns:a16="http://schemas.microsoft.com/office/drawing/2014/main" id="{8D127CA3-7DA6-439B-9E5B-51A381F1A793}"/>
              </a:ext>
            </a:extLst>
          </p:cNvPr>
          <p:cNvSpPr/>
          <p:nvPr/>
        </p:nvSpPr>
        <p:spPr bwMode="auto">
          <a:xfrm>
            <a:off x="1715656" y="1379962"/>
            <a:ext cx="1920240" cy="240265"/>
          </a:xfrm>
          <a:prstGeom prst="rect">
            <a:avLst/>
          </a:prstGeom>
          <a:noFill/>
          <a:ln w="9525">
            <a:solidFill>
              <a:schemeClr val="accent5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Kotak Teks 21">
            <a:extLst>
              <a:ext uri="{FF2B5EF4-FFF2-40B4-BE49-F238E27FC236}">
                <a16:creationId xmlns:a16="http://schemas.microsoft.com/office/drawing/2014/main" id="{E81F42CD-937E-4062-AE4B-3AE5F4C9FFE3}"/>
              </a:ext>
            </a:extLst>
          </p:cNvPr>
          <p:cNvSpPr txBox="1"/>
          <p:nvPr/>
        </p:nvSpPr>
        <p:spPr>
          <a:xfrm>
            <a:off x="613047" y="3100488"/>
            <a:ext cx="3747387" cy="19389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D19D02"/>
                </a:solidFill>
              </a:rPr>
              <a:t>map</a:t>
            </a:r>
            <a:r>
              <a:rPr lang="en-US" sz="1200" dirty="0"/>
              <a:t> </a:t>
            </a:r>
            <a:r>
              <a:rPr lang="ko-KR" altLang="en-US" sz="1200" dirty="0"/>
              <a:t>함수와 리스트를 인자로 받아 리스트로부터 원소를 하나씩 꺼내서 함수를 적용시킨 결과를 반환하는 함수</a:t>
            </a:r>
            <a:br>
              <a:rPr lang="en-US" sz="1200" dirty="0"/>
            </a:br>
            <a:r>
              <a:rPr lang="en-US" sz="1200" dirty="0"/>
              <a:t>Syntax:</a:t>
            </a:r>
            <a:br>
              <a:rPr lang="en-US" sz="1200" dirty="0"/>
            </a:br>
            <a:r>
              <a:rPr lang="en-US" sz="1200" dirty="0"/>
              <a:t>	x = </a:t>
            </a:r>
            <a:r>
              <a:rPr lang="en-US" sz="1200" dirty="0">
                <a:solidFill>
                  <a:srgbClr val="D19D02"/>
                </a:solidFill>
              </a:rPr>
              <a:t>map</a:t>
            </a:r>
            <a:r>
              <a:rPr lang="en-US" sz="1200" dirty="0">
                <a:solidFill>
                  <a:schemeClr val="tx1"/>
                </a:solidFill>
              </a:rPr>
              <a:t>(</a:t>
            </a:r>
            <a:r>
              <a:rPr lang="en-US" sz="1200" dirty="0" err="1">
                <a:solidFill>
                  <a:schemeClr val="tx1"/>
                </a:solidFill>
              </a:rPr>
              <a:t>func</a:t>
            </a:r>
            <a:r>
              <a:rPr lang="en-US" sz="1200" dirty="0">
                <a:solidFill>
                  <a:schemeClr val="tx1"/>
                </a:solidFill>
              </a:rPr>
              <a:t>, list)     </a:t>
            </a:r>
          </a:p>
          <a:p>
            <a:r>
              <a:rPr lang="en-US" sz="1200" dirty="0"/>
              <a:t>Equal syntax:</a:t>
            </a:r>
          </a:p>
          <a:p>
            <a:r>
              <a:rPr lang="en-US" sz="1200" dirty="0"/>
              <a:t>	x = []</a:t>
            </a:r>
          </a:p>
          <a:p>
            <a:r>
              <a:rPr lang="en-US" sz="1200" dirty="0">
                <a:solidFill>
                  <a:schemeClr val="tx1"/>
                </a:solidFill>
              </a:rPr>
              <a:t>	</a:t>
            </a:r>
            <a:r>
              <a:rPr lang="en-US" sz="1200" dirty="0">
                <a:solidFill>
                  <a:srgbClr val="0000FF"/>
                </a:solidFill>
              </a:rPr>
              <a:t>for</a:t>
            </a:r>
            <a:r>
              <a:rPr lang="en-US" sz="1200" dirty="0">
                <a:solidFill>
                  <a:schemeClr val="tx1"/>
                </a:solidFill>
              </a:rPr>
              <a:t> item </a:t>
            </a:r>
            <a:r>
              <a:rPr lang="en-US" sz="1200" dirty="0">
                <a:solidFill>
                  <a:srgbClr val="0000FF"/>
                </a:solidFill>
              </a:rPr>
              <a:t>in</a:t>
            </a:r>
            <a:r>
              <a:rPr lang="en-US" sz="1200" dirty="0">
                <a:solidFill>
                  <a:schemeClr val="tx1"/>
                </a:solidFill>
              </a:rPr>
              <a:t> list:</a:t>
            </a:r>
          </a:p>
          <a:p>
            <a:r>
              <a:rPr lang="en-US" sz="1200" dirty="0">
                <a:solidFill>
                  <a:schemeClr val="tx1"/>
                </a:solidFill>
              </a:rPr>
              <a:t>	      </a:t>
            </a:r>
            <a:r>
              <a:rPr lang="en-US" sz="1200" dirty="0" err="1">
                <a:solidFill>
                  <a:schemeClr val="tx1"/>
                </a:solidFill>
              </a:rPr>
              <a:t>x.</a:t>
            </a:r>
            <a:r>
              <a:rPr lang="en-US" sz="1200" dirty="0" err="1">
                <a:solidFill>
                  <a:srgbClr val="0000FF"/>
                </a:solidFill>
              </a:rPr>
              <a:t>append</a:t>
            </a:r>
            <a:r>
              <a:rPr lang="en-US" sz="1200" dirty="0">
                <a:solidFill>
                  <a:schemeClr val="tx1"/>
                </a:solidFill>
              </a:rPr>
              <a:t>(</a:t>
            </a:r>
            <a:r>
              <a:rPr lang="en-US" sz="1200" dirty="0" err="1">
                <a:solidFill>
                  <a:schemeClr val="tx1"/>
                </a:solidFill>
              </a:rPr>
              <a:t>func</a:t>
            </a:r>
            <a:r>
              <a:rPr lang="en-US" sz="1200" dirty="0">
                <a:solidFill>
                  <a:schemeClr val="tx1"/>
                </a:solidFill>
              </a:rPr>
              <a:t>(item))</a:t>
            </a:r>
            <a:br>
              <a:rPr lang="en-US" sz="1200" dirty="0">
                <a:solidFill>
                  <a:schemeClr val="tx1"/>
                </a:solidFill>
              </a:rPr>
            </a:b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4" name="Kotak Teks 23">
            <a:extLst>
              <a:ext uri="{FF2B5EF4-FFF2-40B4-BE49-F238E27FC236}">
                <a16:creationId xmlns:a16="http://schemas.microsoft.com/office/drawing/2014/main" id="{A5C116C6-3AC8-4077-8515-E9C34C52000D}"/>
              </a:ext>
            </a:extLst>
          </p:cNvPr>
          <p:cNvSpPr txBox="1"/>
          <p:nvPr/>
        </p:nvSpPr>
        <p:spPr>
          <a:xfrm>
            <a:off x="4783565" y="3310723"/>
            <a:ext cx="3747387" cy="304698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D19D02"/>
                </a:solidFill>
              </a:rPr>
              <a:t>sum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D19D02"/>
                </a:solidFill>
              </a:rPr>
              <a:t>map</a:t>
            </a:r>
            <a:r>
              <a:rPr lang="en-US" sz="1200" dirty="0"/>
              <a:t>(</a:t>
            </a:r>
            <a:r>
              <a:rPr lang="en-US" sz="1200" dirty="0">
                <a:solidFill>
                  <a:srgbClr val="0000FF"/>
                </a:solidFill>
              </a:rPr>
              <a:t>lambda</a:t>
            </a:r>
            <a:r>
              <a:rPr lang="en-US" sz="1200" dirty="0"/>
              <a:t> string: </a:t>
            </a:r>
            <a:r>
              <a:rPr lang="en-US" sz="1200" dirty="0">
                <a:solidFill>
                  <a:srgbClr val="D19D02"/>
                </a:solidFill>
              </a:rPr>
              <a:t>int</a:t>
            </a:r>
            <a:r>
              <a:rPr lang="en-US" sz="1200" dirty="0"/>
              <a:t>(string), </a:t>
            </a:r>
            <a:r>
              <a:rPr lang="en-US" sz="1200" dirty="0" err="1"/>
              <a:t>os.environ</a:t>
            </a:r>
            <a:br>
              <a:rPr lang="en-US" sz="1200" dirty="0"/>
            </a:br>
            <a:r>
              <a:rPr lang="en-US" sz="1200" dirty="0"/>
              <a:t>[</a:t>
            </a:r>
            <a:r>
              <a:rPr lang="en-US" sz="1200" dirty="0">
                <a:solidFill>
                  <a:schemeClr val="accent6"/>
                </a:solidFill>
              </a:rPr>
              <a:t>“TRAINING_STEPS”</a:t>
            </a:r>
            <a:r>
              <a:rPr lang="en-US" sz="1200" dirty="0"/>
              <a:t>].split(</a:t>
            </a:r>
            <a:r>
              <a:rPr lang="en-US" sz="1200" dirty="0">
                <a:solidFill>
                  <a:schemeClr val="accent6"/>
                </a:solidFill>
              </a:rPr>
              <a:t>“,”</a:t>
            </a:r>
            <a:r>
              <a:rPr lang="en-US" sz="1200" dirty="0"/>
              <a:t>)))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This function will</a:t>
            </a:r>
          </a:p>
          <a:p>
            <a:pPr marL="228600" indent="-228600">
              <a:buAutoNum type="arabicPeriod"/>
            </a:pPr>
            <a:r>
              <a:rPr lang="en-US" sz="1200" dirty="0" err="1"/>
              <a:t>os.environ</a:t>
            </a:r>
            <a:r>
              <a:rPr lang="en-US" sz="1200" dirty="0"/>
              <a:t>[</a:t>
            </a:r>
            <a:r>
              <a:rPr lang="en-US" sz="1200" dirty="0">
                <a:solidFill>
                  <a:schemeClr val="accent6"/>
                </a:solidFill>
              </a:rPr>
              <a:t>“TRAINING_STEPS”</a:t>
            </a:r>
            <a:r>
              <a:rPr lang="en-US" sz="1200" dirty="0"/>
              <a:t>] -&gt;</a:t>
            </a:r>
            <a:br>
              <a:rPr lang="en-US" sz="1200" dirty="0"/>
            </a:br>
            <a:r>
              <a:rPr lang="en-US" sz="1200" dirty="0">
                <a:solidFill>
                  <a:schemeClr val="tx1"/>
                </a:solidFill>
              </a:rPr>
              <a:t>Read the </a:t>
            </a:r>
            <a:r>
              <a:rPr lang="en-US" sz="1200" dirty="0">
                <a:solidFill>
                  <a:schemeClr val="accent6"/>
                </a:solidFill>
              </a:rPr>
              <a:t>“TRAINING_STEPS”</a:t>
            </a:r>
            <a:r>
              <a:rPr lang="en-US" sz="1200" dirty="0">
                <a:solidFill>
                  <a:schemeClr val="tx1"/>
                </a:solidFill>
              </a:rPr>
              <a:t> environment variable.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Step result: </a:t>
            </a:r>
            <a:r>
              <a:rPr lang="en-US" sz="1200" dirty="0">
                <a:solidFill>
                  <a:schemeClr val="accent6"/>
                </a:solidFill>
              </a:rPr>
              <a:t>“15000,3000”</a:t>
            </a:r>
            <a:endParaRPr lang="en-US" sz="12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r>
              <a:rPr lang="en-US" sz="1200" dirty="0"/>
              <a:t>.split(</a:t>
            </a:r>
            <a:r>
              <a:rPr lang="en-US" sz="1200" dirty="0">
                <a:solidFill>
                  <a:schemeClr val="accent6"/>
                </a:solidFill>
              </a:rPr>
              <a:t>“,”</a:t>
            </a:r>
            <a:r>
              <a:rPr lang="en-US" sz="1200" dirty="0"/>
              <a:t>) -&gt;</a:t>
            </a:r>
            <a:br>
              <a:rPr lang="en-US" sz="1200" dirty="0"/>
            </a:br>
            <a:r>
              <a:rPr lang="en-US" sz="1200" dirty="0">
                <a:solidFill>
                  <a:schemeClr val="tx1"/>
                </a:solidFill>
              </a:rPr>
              <a:t>Split the variable by comma and return as the list.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Step result: [</a:t>
            </a:r>
            <a:r>
              <a:rPr lang="en-US" sz="1200" dirty="0">
                <a:solidFill>
                  <a:schemeClr val="accent6"/>
                </a:solidFill>
              </a:rPr>
              <a:t>“15000”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dirty="0">
                <a:solidFill>
                  <a:schemeClr val="accent6"/>
                </a:solidFill>
              </a:rPr>
              <a:t>“3000”</a:t>
            </a:r>
            <a:r>
              <a:rPr lang="en-US" sz="1200" dirty="0">
                <a:solidFill>
                  <a:schemeClr val="tx1"/>
                </a:solidFill>
              </a:rPr>
              <a:t>])</a:t>
            </a:r>
          </a:p>
          <a:p>
            <a:pPr marL="228600" indent="-228600">
              <a:buFontTx/>
              <a:buAutoNum type="arabicPeriod"/>
            </a:pPr>
            <a:r>
              <a:rPr lang="en-US" sz="1200" dirty="0">
                <a:solidFill>
                  <a:srgbClr val="D19D02"/>
                </a:solidFill>
              </a:rPr>
              <a:t>map</a:t>
            </a:r>
            <a:r>
              <a:rPr lang="en-US" sz="1200" dirty="0">
                <a:solidFill>
                  <a:schemeClr val="tx1"/>
                </a:solidFill>
              </a:rPr>
              <a:t>(</a:t>
            </a:r>
            <a:r>
              <a:rPr lang="en-US" sz="1200" dirty="0">
                <a:solidFill>
                  <a:srgbClr val="0000FF"/>
                </a:solidFill>
              </a:rPr>
              <a:t>lambda</a:t>
            </a:r>
            <a:r>
              <a:rPr lang="en-US" sz="1200" dirty="0"/>
              <a:t> string: </a:t>
            </a:r>
            <a:r>
              <a:rPr lang="en-US" sz="1200" dirty="0">
                <a:solidFill>
                  <a:srgbClr val="D19D02"/>
                </a:solidFill>
              </a:rPr>
              <a:t>int</a:t>
            </a:r>
            <a:r>
              <a:rPr lang="en-US" sz="1200" dirty="0"/>
              <a:t>(string), …</a:t>
            </a:r>
            <a:r>
              <a:rPr lang="en-US" sz="1200" dirty="0">
                <a:solidFill>
                  <a:schemeClr val="tx1"/>
                </a:solidFill>
              </a:rPr>
              <a:t>) -&gt;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Convert the list into integers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Step result: [15000,3000]</a:t>
            </a:r>
          </a:p>
          <a:p>
            <a:pPr marL="228600" indent="-228600">
              <a:buFontTx/>
              <a:buAutoNum type="arabicPeriod"/>
            </a:pPr>
            <a:r>
              <a:rPr lang="en-US" sz="1200" dirty="0">
                <a:solidFill>
                  <a:srgbClr val="D19D02"/>
                </a:solidFill>
              </a:rPr>
              <a:t>sum</a:t>
            </a:r>
            <a:r>
              <a:rPr lang="en-US" sz="1200" dirty="0">
                <a:solidFill>
                  <a:schemeClr val="tx1"/>
                </a:solidFill>
              </a:rPr>
              <a:t>(</a:t>
            </a:r>
            <a:r>
              <a:rPr lang="en-US" sz="1200" dirty="0">
                <a:solidFill>
                  <a:srgbClr val="D19D02"/>
                </a:solidFill>
              </a:rPr>
              <a:t>map</a:t>
            </a:r>
            <a:r>
              <a:rPr lang="en-US" sz="1200" dirty="0">
                <a:solidFill>
                  <a:schemeClr val="tx1"/>
                </a:solidFill>
              </a:rPr>
              <a:t>(...)) -&gt;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Sum the list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Step result: 18000</a:t>
            </a:r>
          </a:p>
        </p:txBody>
      </p:sp>
      <p:sp>
        <p:nvSpPr>
          <p:cNvPr id="25" name="Persegi Panjang 24">
            <a:extLst>
              <a:ext uri="{FF2B5EF4-FFF2-40B4-BE49-F238E27FC236}">
                <a16:creationId xmlns:a16="http://schemas.microsoft.com/office/drawing/2014/main" id="{9B619755-7A69-441E-B24A-30AC3F0681BD}"/>
              </a:ext>
            </a:extLst>
          </p:cNvPr>
          <p:cNvSpPr/>
          <p:nvPr/>
        </p:nvSpPr>
        <p:spPr bwMode="auto">
          <a:xfrm>
            <a:off x="1547664" y="1315843"/>
            <a:ext cx="2232248" cy="360040"/>
          </a:xfrm>
          <a:prstGeom prst="rect">
            <a:avLst/>
          </a:prstGeom>
          <a:noFill/>
          <a:ln w="9525">
            <a:solidFill>
              <a:schemeClr val="accent4"/>
            </a:solidFill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Kotak Teks 25">
            <a:extLst>
              <a:ext uri="{FF2B5EF4-FFF2-40B4-BE49-F238E27FC236}">
                <a16:creationId xmlns:a16="http://schemas.microsoft.com/office/drawing/2014/main" id="{247E8F8E-7B99-4062-B81D-2EBB6A7DA6E5}"/>
              </a:ext>
            </a:extLst>
          </p:cNvPr>
          <p:cNvSpPr txBox="1"/>
          <p:nvPr/>
        </p:nvSpPr>
        <p:spPr>
          <a:xfrm>
            <a:off x="613047" y="5092536"/>
            <a:ext cx="3747387" cy="1384995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D19D02"/>
                </a:solidFill>
              </a:rPr>
              <a:t>sum</a:t>
            </a:r>
            <a:r>
              <a:rPr lang="en-US" sz="1200" dirty="0"/>
              <a:t> </a:t>
            </a:r>
            <a:r>
              <a:rPr lang="ko-KR" altLang="en-US" sz="1200" dirty="0"/>
              <a:t>리스트의 합계를 구하는 함수</a:t>
            </a:r>
            <a:br>
              <a:rPr lang="en-US" sz="1200" dirty="0"/>
            </a:br>
            <a:r>
              <a:rPr lang="en-US" sz="1200" dirty="0"/>
              <a:t>Syntax:</a:t>
            </a:r>
            <a:br>
              <a:rPr lang="en-US" sz="1200" dirty="0"/>
            </a:br>
            <a:r>
              <a:rPr lang="en-US" sz="1200" dirty="0"/>
              <a:t>	x = </a:t>
            </a:r>
            <a:r>
              <a:rPr lang="en-US" sz="1200" dirty="0">
                <a:solidFill>
                  <a:srgbClr val="D19D02"/>
                </a:solidFill>
              </a:rPr>
              <a:t>sum</a:t>
            </a:r>
            <a:r>
              <a:rPr lang="en-US" sz="1200" dirty="0">
                <a:solidFill>
                  <a:schemeClr val="tx1"/>
                </a:solidFill>
              </a:rPr>
              <a:t>(list)</a:t>
            </a:r>
          </a:p>
          <a:p>
            <a:r>
              <a:rPr lang="en-US" sz="1200" dirty="0"/>
              <a:t>Equal syntax:</a:t>
            </a:r>
          </a:p>
          <a:p>
            <a:r>
              <a:rPr lang="en-US" sz="1200" dirty="0"/>
              <a:t>	x = 0</a:t>
            </a:r>
          </a:p>
          <a:p>
            <a:r>
              <a:rPr lang="en-US" sz="1200" dirty="0">
                <a:solidFill>
                  <a:schemeClr val="tx1"/>
                </a:solidFill>
              </a:rPr>
              <a:t>	</a:t>
            </a:r>
            <a:r>
              <a:rPr lang="en-US" sz="1200" dirty="0">
                <a:solidFill>
                  <a:srgbClr val="0000FF"/>
                </a:solidFill>
              </a:rPr>
              <a:t>for</a:t>
            </a:r>
            <a:r>
              <a:rPr lang="en-US" sz="1200" dirty="0">
                <a:solidFill>
                  <a:schemeClr val="tx1"/>
                </a:solidFill>
              </a:rPr>
              <a:t> item </a:t>
            </a:r>
            <a:r>
              <a:rPr lang="en-US" sz="1200" dirty="0">
                <a:solidFill>
                  <a:srgbClr val="0000FF"/>
                </a:solidFill>
              </a:rPr>
              <a:t>in</a:t>
            </a:r>
            <a:r>
              <a:rPr lang="en-US" sz="1200" dirty="0">
                <a:solidFill>
                  <a:schemeClr val="tx1"/>
                </a:solidFill>
              </a:rPr>
              <a:t> list:</a:t>
            </a:r>
          </a:p>
          <a:p>
            <a:r>
              <a:rPr lang="en-US" sz="1200" dirty="0">
                <a:solidFill>
                  <a:schemeClr val="tx1"/>
                </a:solidFill>
              </a:rPr>
              <a:t>	      x = x + item</a:t>
            </a:r>
          </a:p>
        </p:txBody>
      </p:sp>
    </p:spTree>
    <p:extLst>
      <p:ext uri="{BB962C8B-B14F-4D97-AF65-F5344CB8AC3E}">
        <p14:creationId xmlns:p14="http://schemas.microsoft.com/office/powerpoint/2010/main" val="1276070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5DC672-64AA-4B3F-A27B-97CD52EA2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실습 보드 구성</a:t>
            </a:r>
            <a:r>
              <a:rPr lang="en-US" altLang="ko-KR" dirty="0"/>
              <a:t>(UNO, NANO)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0973A-BF8E-49A6-B79B-377285DB3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608662"/>
            <a:ext cx="8496944" cy="5361459"/>
          </a:xfrm>
        </p:spPr>
        <p:txBody>
          <a:bodyPr>
            <a:noAutofit/>
          </a:bodyPr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</a:pPr>
            <a:r>
              <a:rPr lang="ko-KR" altLang="en-US" b="1" dirty="0" err="1">
                <a:solidFill>
                  <a:srgbClr val="0000FF"/>
                </a:solidFill>
              </a:rPr>
              <a:t>아두이노</a:t>
            </a:r>
            <a:r>
              <a:rPr lang="en-US" altLang="ko-KR" b="1" dirty="0">
                <a:solidFill>
                  <a:srgbClr val="0000FF"/>
                </a:solidFill>
              </a:rPr>
              <a:t>(Arduino) NANO </a:t>
            </a:r>
            <a:r>
              <a:rPr lang="en-US" altLang="ko-KR" b="1" dirty="0">
                <a:solidFill>
                  <a:srgbClr val="C00000"/>
                </a:solidFill>
              </a:rPr>
              <a:t>(</a:t>
            </a:r>
            <a:r>
              <a:rPr lang="en-US" altLang="ko-KR" sz="2400" b="1" dirty="0">
                <a:solidFill>
                  <a:srgbClr val="C00000"/>
                </a:solidFill>
              </a:rPr>
              <a:t>Arduino Nano 33 BLE sense) </a:t>
            </a:r>
            <a:endParaRPr lang="en-US" altLang="ko-KR" b="1" dirty="0">
              <a:solidFill>
                <a:srgbClr val="C00000"/>
              </a:solidFill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ko-KR" altLang="en-US" sz="18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아두이노</a:t>
            </a:r>
            <a:r>
              <a:rPr lang="ko-KR" altLang="en-US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나노는 작은 크기를 갖지만</a:t>
            </a:r>
            <a:r>
              <a:rPr lang="en-US" altLang="ko-KR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UNO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거의 같은 성능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보임 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ARM</a:t>
            </a:r>
            <a:r>
              <a:rPr lang="ko-KR" altLang="en-US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계열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고성능 프로세서를 탑재하고 있으며</a:t>
            </a:r>
            <a:r>
              <a:rPr lang="en-US" altLang="ko-KR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WiFi</a:t>
            </a:r>
            <a:r>
              <a:rPr lang="en-US" altLang="ko-KR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</a:t>
            </a:r>
            <a:r>
              <a:rPr lang="en-US" altLang="ko-KR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BLE</a:t>
            </a:r>
            <a:r>
              <a:rPr lang="ko-KR" altLang="en-US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통신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지원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ko-KR" altLang="en-US" sz="1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온습도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센서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음성 인식 센서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IMU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센서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다양한 센서 탑재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28B29D-836F-4A24-A6F0-E442D305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CC48708-2064-45EF-8743-70699C9C9680}"/>
              </a:ext>
            </a:extLst>
          </p:cNvPr>
          <p:cNvGrpSpPr/>
          <p:nvPr/>
        </p:nvGrpSpPr>
        <p:grpSpPr>
          <a:xfrm>
            <a:off x="323528" y="2211365"/>
            <a:ext cx="8142485" cy="3758756"/>
            <a:chOff x="418803" y="2576774"/>
            <a:chExt cx="8142485" cy="375875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3A7B6E4-FA73-A04F-B119-7F5E2E353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4411" y="2636912"/>
              <a:ext cx="5583893" cy="3543624"/>
            </a:xfrm>
            <a:prstGeom prst="rect">
              <a:avLst/>
            </a:prstGeom>
          </p:spPr>
        </p:pic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89735FF1-BDC8-3D43-A698-E68B2FC717E9}"/>
                </a:ext>
              </a:extLst>
            </p:cNvPr>
            <p:cNvCxnSpPr>
              <a:cxnSpLocks/>
            </p:cNvCxnSpPr>
            <p:nvPr/>
          </p:nvCxnSpPr>
          <p:spPr>
            <a:xfrm>
              <a:off x="4932040" y="4509120"/>
              <a:ext cx="62286" cy="141232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7C9A5C-3D40-DF42-A5E4-556E818AD8B9}"/>
                </a:ext>
              </a:extLst>
            </p:cNvPr>
            <p:cNvSpPr txBox="1"/>
            <p:nvPr/>
          </p:nvSpPr>
          <p:spPr>
            <a:xfrm>
              <a:off x="4427984" y="5938350"/>
              <a:ext cx="11977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Microphone</a:t>
              </a:r>
              <a:endParaRPr kumimoji="1"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0A42864-10D1-054C-96C2-E79BE831C490}"/>
                </a:ext>
              </a:extLst>
            </p:cNvPr>
            <p:cNvSpPr/>
            <p:nvPr/>
          </p:nvSpPr>
          <p:spPr bwMode="auto">
            <a:xfrm>
              <a:off x="5147804" y="3859691"/>
              <a:ext cx="1080379" cy="10094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kumimoji="1" lang="ko-KR" altLang="en-US" sz="1000" b="1">
                <a:solidFill>
                  <a:schemeClr val="bg1"/>
                </a:solidFill>
              </a:endParaRP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DA8B862F-FFED-504A-9E14-EB779EBA7BD4}"/>
                </a:ext>
              </a:extLst>
            </p:cNvPr>
            <p:cNvCxnSpPr>
              <a:cxnSpLocks/>
            </p:cNvCxnSpPr>
            <p:nvPr/>
          </p:nvCxnSpPr>
          <p:spPr>
            <a:xfrm>
              <a:off x="6228183" y="4351722"/>
              <a:ext cx="59906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D741FA-AC2E-A243-8F95-AFBC3ADD4878}"/>
                </a:ext>
              </a:extLst>
            </p:cNvPr>
            <p:cNvSpPr txBox="1"/>
            <p:nvPr/>
          </p:nvSpPr>
          <p:spPr>
            <a:xfrm>
              <a:off x="6833148" y="4197833"/>
              <a:ext cx="16834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Processor With</a:t>
              </a:r>
            </a:p>
            <a:p>
              <a:r>
                <a:rPr kumimoji="1" lang="en-US" altLang="ko-KR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Bluetooth module</a:t>
              </a: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A97831DC-5BA3-2045-8BD4-2A900BA9AD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75656" y="4509120"/>
              <a:ext cx="1080121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30BA6C7-2287-174A-BBF6-E65230C86BC3}"/>
                </a:ext>
              </a:extLst>
            </p:cNvPr>
            <p:cNvSpPr txBox="1"/>
            <p:nvPr/>
          </p:nvSpPr>
          <p:spPr>
            <a:xfrm>
              <a:off x="418803" y="4247510"/>
              <a:ext cx="10663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Micro-USB</a:t>
              </a:r>
              <a:br>
                <a:rPr kumimoji="1" lang="en-US" altLang="ko-KR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</a:br>
              <a:r>
                <a:rPr kumimoji="1" lang="en-US" altLang="ko-KR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port</a:t>
              </a:r>
              <a:endParaRPr kumimoji="1"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700248FD-4F9F-8241-BCCB-FA03FD2784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0766" y="4869150"/>
              <a:ext cx="861984" cy="893374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E72EC5B-F5F8-4241-A32B-7526BE8D6F2B}"/>
                </a:ext>
              </a:extLst>
            </p:cNvPr>
            <p:cNvSpPr txBox="1"/>
            <p:nvPr/>
          </p:nvSpPr>
          <p:spPr>
            <a:xfrm>
              <a:off x="3333506" y="5812310"/>
              <a:ext cx="8755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Pressure</a:t>
              </a:r>
            </a:p>
            <a:p>
              <a:pPr algn="ctr"/>
              <a:r>
                <a:rPr kumimoji="1" lang="en-US" altLang="ko-KR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Sensor</a:t>
              </a:r>
              <a:endParaRPr kumimoji="1"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A7DD7AAE-2533-9A40-BC98-56712124DF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72000" y="3144676"/>
              <a:ext cx="117783" cy="860389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659A0CC-A448-B14C-99DA-D5EC252D68B8}"/>
                </a:ext>
              </a:extLst>
            </p:cNvPr>
            <p:cNvSpPr txBox="1"/>
            <p:nvPr/>
          </p:nvSpPr>
          <p:spPr>
            <a:xfrm>
              <a:off x="4209067" y="2576774"/>
              <a:ext cx="19960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Gyroscope,</a:t>
              </a:r>
            </a:p>
            <a:p>
              <a:pPr algn="ctr"/>
              <a:r>
                <a:rPr kumimoji="1" lang="en-US" altLang="ko-KR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Accelerometer Sensor</a:t>
              </a:r>
              <a:endParaRPr kumimoji="1"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95DA3F8B-3A05-8849-A600-ACC9CD17F9C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31575" y="3160132"/>
              <a:ext cx="401426" cy="1013943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84FE0D9-C725-F54D-8F12-BA3D5D81201F}"/>
                </a:ext>
              </a:extLst>
            </p:cNvPr>
            <p:cNvSpPr txBox="1"/>
            <p:nvPr/>
          </p:nvSpPr>
          <p:spPr>
            <a:xfrm>
              <a:off x="2724942" y="2587126"/>
              <a:ext cx="15359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Temperature,</a:t>
              </a:r>
            </a:p>
            <a:p>
              <a:pPr algn="ctr"/>
              <a:r>
                <a:rPr kumimoji="1" lang="en-US" altLang="ko-KR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Humidity Sensor</a:t>
              </a:r>
              <a:endParaRPr kumimoji="1"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D9CD134A-39E3-1649-9BF1-4F5458DA5005}"/>
                </a:ext>
              </a:extLst>
            </p:cNvPr>
            <p:cNvCxnSpPr>
              <a:cxnSpLocks/>
              <a:endCxn id="36" idx="1"/>
            </p:cNvCxnSpPr>
            <p:nvPr/>
          </p:nvCxnSpPr>
          <p:spPr>
            <a:xfrm flipV="1">
              <a:off x="4572000" y="3137066"/>
              <a:ext cx="2105439" cy="1227354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993AC33-7A95-F142-BA26-750614E739DF}"/>
                </a:ext>
              </a:extLst>
            </p:cNvPr>
            <p:cNvSpPr txBox="1"/>
            <p:nvPr/>
          </p:nvSpPr>
          <p:spPr>
            <a:xfrm>
              <a:off x="6677439" y="2875456"/>
              <a:ext cx="18838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Proximity, Lightness,</a:t>
              </a:r>
              <a:br>
                <a:rPr kumimoji="1" lang="en-US" altLang="ko-KR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</a:br>
              <a:r>
                <a:rPr kumimoji="1" lang="en-US" altLang="ko-KR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Color Sensor</a:t>
              </a:r>
              <a:endParaRPr kumimoji="1"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D99825CB-45DA-5845-8659-A60CC46E50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19618" y="3832113"/>
              <a:ext cx="1080121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0889B80-0618-3941-85EA-27A2A5911B1F}"/>
                </a:ext>
              </a:extLst>
            </p:cNvPr>
            <p:cNvSpPr txBox="1"/>
            <p:nvPr/>
          </p:nvSpPr>
          <p:spPr>
            <a:xfrm>
              <a:off x="457798" y="3570503"/>
              <a:ext cx="10762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Power LED</a:t>
              </a:r>
              <a:br>
                <a:rPr kumimoji="1" lang="en-US" altLang="ko-KR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</a:br>
              <a:r>
                <a:rPr kumimoji="1" lang="en-US" altLang="ko-KR" sz="1400" b="1" dirty="0">
                  <a:latin typeface="NanumGothic" panose="020D0604000000000000" pitchFamily="34" charset="-127"/>
                  <a:ea typeface="NanumGothic" panose="020D0604000000000000" pitchFamily="34" charset="-127"/>
                </a:rPr>
                <a:t>(Green)</a:t>
              </a:r>
              <a:endParaRPr kumimoji="1" lang="ko-KR" altLang="en-US" sz="1400" b="1" dirty="0"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99A5210-1B67-4B42-AF8B-3FF417D9EE91}"/>
              </a:ext>
            </a:extLst>
          </p:cNvPr>
          <p:cNvSpPr txBox="1"/>
          <p:nvPr/>
        </p:nvSpPr>
        <p:spPr>
          <a:xfrm>
            <a:off x="2411760" y="6180740"/>
            <a:ext cx="5760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참고자료</a:t>
            </a:r>
            <a:r>
              <a:rPr lang="en-US" altLang="ko-KR" dirty="0">
                <a:hlinkClick r:id="rId4"/>
              </a:rPr>
              <a:t>: https://read.amazon.com/?asin=B089B543CS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7EF3C2-32AE-47F4-950E-F7ABAB717344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실험 보드 구조</a:t>
            </a:r>
          </a:p>
        </p:txBody>
      </p:sp>
    </p:spTree>
    <p:extLst>
      <p:ext uri="{BB962C8B-B14F-4D97-AF65-F5344CB8AC3E}">
        <p14:creationId xmlns:p14="http://schemas.microsoft.com/office/powerpoint/2010/main" val="4879742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5DC672-64AA-4B3F-A27B-97CD52EA2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사물인터넷과 </a:t>
            </a:r>
            <a:r>
              <a:rPr lang="ko-KR" altLang="en-US" dirty="0" err="1"/>
              <a:t>머신러닝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0973A-BF8E-49A6-B79B-377285DB3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608662"/>
            <a:ext cx="8496944" cy="5361459"/>
          </a:xfrm>
        </p:spPr>
        <p:txBody>
          <a:bodyPr>
            <a:normAutofit/>
          </a:bodyPr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</a:pPr>
            <a:r>
              <a:rPr lang="ko-KR" altLang="en-US" sz="2000" b="1" dirty="0">
                <a:solidFill>
                  <a:srgbClr val="0000FF"/>
                </a:solidFill>
              </a:rPr>
              <a:t>간단한 음성 인식 모델 학습 예제</a:t>
            </a:r>
            <a:endParaRPr lang="en-US" altLang="ko-KR" sz="900" b="1" dirty="0">
              <a:solidFill>
                <a:srgbClr val="0000FF"/>
              </a:solidFill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solidFill>
                  <a:schemeClr val="tx1"/>
                </a:solidFill>
                <a:latin typeface="+mn-ea"/>
                <a:ea typeface="+mn-ea"/>
              </a:rPr>
              <a:t>텐서플로우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ea typeface="+mn-ea"/>
              </a:rPr>
              <a:t> 설치</a:t>
            </a:r>
            <a:endParaRPr lang="en-US" altLang="ko-KR" sz="16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tx1"/>
                </a:solidFill>
                <a:latin typeface="+mn-ea"/>
                <a:ea typeface="+mn-ea"/>
              </a:rPr>
              <a:t>GitHub</a:t>
            </a:r>
            <a:r>
              <a:rPr lang="ko-KR" altLang="en-US" sz="1600" b="1" dirty="0" err="1">
                <a:solidFill>
                  <a:schemeClr val="tx1"/>
                </a:solidFill>
                <a:latin typeface="+mn-ea"/>
                <a:ea typeface="+mn-ea"/>
              </a:rPr>
              <a:t>를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</a:rPr>
              <a:t> 통해 공개된 </a:t>
            </a:r>
            <a:r>
              <a:rPr lang="ko-KR" altLang="en-US" sz="1600" b="1" dirty="0" err="1">
                <a:solidFill>
                  <a:schemeClr val="tx1"/>
                </a:solidFill>
                <a:latin typeface="+mn-ea"/>
                <a:ea typeface="+mn-ea"/>
              </a:rPr>
              <a:t>텐서플로우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  <a:ea typeface="+mn-ea"/>
              </a:rPr>
              <a:t> 소스코드 설치</a:t>
            </a:r>
            <a:endParaRPr lang="en-US" altLang="ko-KR" sz="1600" b="1" dirty="0"/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CE953965-EE5B-4F29-AE5B-2B291C7E4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412776"/>
            <a:ext cx="4209281" cy="990101"/>
          </a:xfrm>
          <a:prstGeom prst="rect">
            <a:avLst/>
          </a:prstGeom>
        </p:spPr>
      </p:pic>
      <p:sp>
        <p:nvSpPr>
          <p:cNvPr id="9" name="Kurung Kurawal Tutup 8">
            <a:extLst>
              <a:ext uri="{FF2B5EF4-FFF2-40B4-BE49-F238E27FC236}">
                <a16:creationId xmlns:a16="http://schemas.microsoft.com/office/drawing/2014/main" id="{FF67A9C4-A503-4373-941A-D0909A238CC9}"/>
              </a:ext>
            </a:extLst>
          </p:cNvPr>
          <p:cNvSpPr/>
          <p:nvPr/>
        </p:nvSpPr>
        <p:spPr>
          <a:xfrm>
            <a:off x="2123728" y="1988840"/>
            <a:ext cx="216023" cy="178965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Kotak Teks 9">
            <a:extLst>
              <a:ext uri="{FF2B5EF4-FFF2-40B4-BE49-F238E27FC236}">
                <a16:creationId xmlns:a16="http://schemas.microsoft.com/office/drawing/2014/main" id="{EC1508C0-F521-43BC-BAF2-FA7E8FF738B9}"/>
              </a:ext>
            </a:extLst>
          </p:cNvPr>
          <p:cNvSpPr txBox="1"/>
          <p:nvPr/>
        </p:nvSpPr>
        <p:spPr>
          <a:xfrm>
            <a:off x="4964857" y="1412776"/>
            <a:ext cx="3999631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/>
              <a:t>예제에서는 </a:t>
            </a:r>
            <a:r>
              <a:rPr lang="ko-KR" altLang="en-US" sz="1200" dirty="0" err="1"/>
              <a:t>텐서플로우</a:t>
            </a:r>
            <a:r>
              <a:rPr lang="ko-KR" altLang="en-US" sz="1200" dirty="0"/>
              <a:t> 버전 </a:t>
            </a:r>
            <a:r>
              <a:rPr lang="en-US" altLang="ko-KR" sz="1200" dirty="0"/>
              <a:t>1</a:t>
            </a:r>
            <a:r>
              <a:rPr lang="ko-KR" altLang="en-US" sz="1200" dirty="0"/>
              <a:t>을 사용할 것임</a:t>
            </a:r>
            <a:r>
              <a:rPr lang="en-US" altLang="ko-KR" sz="1200" dirty="0"/>
              <a:t>.</a:t>
            </a:r>
          </a:p>
          <a:p>
            <a:r>
              <a:rPr lang="en-US" sz="1200" dirty="0"/>
              <a:t>Google </a:t>
            </a:r>
            <a:r>
              <a:rPr lang="en-US" sz="1200" dirty="0" err="1"/>
              <a:t>Colab</a:t>
            </a:r>
            <a:r>
              <a:rPr lang="ko-KR" altLang="en-US" sz="1200" dirty="0"/>
              <a:t>에서 </a:t>
            </a:r>
            <a:r>
              <a:rPr lang="ko-KR" altLang="en-US" sz="1200" dirty="0" err="1"/>
              <a:t>텐서플로우</a:t>
            </a:r>
            <a:r>
              <a:rPr lang="ko-KR" altLang="en-US" sz="1200" dirty="0"/>
              <a:t> 버전 </a:t>
            </a:r>
            <a:r>
              <a:rPr lang="en-US" altLang="ko-KR" sz="1200" dirty="0"/>
              <a:t>1</a:t>
            </a:r>
            <a:r>
              <a:rPr lang="ko-KR" altLang="en-US" sz="1200" dirty="0"/>
              <a:t>을 사용하려면</a:t>
            </a:r>
            <a:r>
              <a:rPr lang="en-US" altLang="ko-KR" sz="1200" dirty="0"/>
              <a:t>,</a:t>
            </a:r>
            <a:br>
              <a:rPr lang="en-US" sz="1200" dirty="0"/>
            </a:br>
            <a:r>
              <a:rPr lang="ko-KR" altLang="en-US" sz="1200" dirty="0"/>
              <a:t>다음 명령어를 실행하면 됨</a:t>
            </a:r>
            <a:r>
              <a:rPr lang="en-US" altLang="ko-KR" sz="1200" dirty="0"/>
              <a:t>.</a:t>
            </a:r>
            <a:br>
              <a:rPr lang="en-US" sz="1200" dirty="0"/>
            </a:br>
            <a:r>
              <a:rPr lang="en-US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%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tensorflow_version</a:t>
            </a:r>
            <a:r>
              <a:rPr lang="en-US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.x</a:t>
            </a:r>
          </a:p>
        </p:txBody>
      </p:sp>
      <p:cxnSp>
        <p:nvCxnSpPr>
          <p:cNvPr id="13" name="Konektor Panah Lurus 12">
            <a:extLst>
              <a:ext uri="{FF2B5EF4-FFF2-40B4-BE49-F238E27FC236}">
                <a16:creationId xmlns:a16="http://schemas.microsoft.com/office/drawing/2014/main" id="{B4AD3DBE-162E-480A-B01A-92421E8703BF}"/>
              </a:ext>
            </a:extLst>
          </p:cNvPr>
          <p:cNvCxnSpPr>
            <a:cxnSpLocks/>
            <a:stCxn id="9" idx="1"/>
            <a:endCxn id="10" idx="1"/>
          </p:cNvCxnSpPr>
          <p:nvPr/>
        </p:nvCxnSpPr>
        <p:spPr>
          <a:xfrm flipV="1">
            <a:off x="2339751" y="1828275"/>
            <a:ext cx="2625106" cy="250048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Gambar 13">
            <a:extLst>
              <a:ext uri="{FF2B5EF4-FFF2-40B4-BE49-F238E27FC236}">
                <a16:creationId xmlns:a16="http://schemas.microsoft.com/office/drawing/2014/main" id="{3D57A3BE-AC06-4E9D-8B4B-6ABD52707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3047887"/>
            <a:ext cx="5240263" cy="1195049"/>
          </a:xfrm>
          <a:prstGeom prst="rect">
            <a:avLst/>
          </a:prstGeom>
        </p:spPr>
      </p:pic>
      <p:sp>
        <p:nvSpPr>
          <p:cNvPr id="19" name="Kotak Teks 18">
            <a:extLst>
              <a:ext uri="{FF2B5EF4-FFF2-40B4-BE49-F238E27FC236}">
                <a16:creationId xmlns:a16="http://schemas.microsoft.com/office/drawing/2014/main" id="{49408A77-2C16-48CD-B4FA-DFA4B913BDBB}"/>
              </a:ext>
            </a:extLst>
          </p:cNvPr>
          <p:cNvSpPr txBox="1"/>
          <p:nvPr/>
        </p:nvSpPr>
        <p:spPr>
          <a:xfrm>
            <a:off x="4964857" y="2844023"/>
            <a:ext cx="3999631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“git clone [OPTIONS] &lt;GIT_URL&gt;”</a:t>
            </a:r>
            <a:r>
              <a:rPr lang="ko-KR" altLang="en-US" sz="1200" dirty="0"/>
              <a:t> 명령어는 </a:t>
            </a:r>
            <a:r>
              <a:rPr lang="en-US" altLang="ko-KR" sz="1200" dirty="0"/>
              <a:t>GIT_URL</a:t>
            </a:r>
            <a:r>
              <a:rPr lang="ko-KR" altLang="en-US" sz="1200" dirty="0"/>
              <a:t>의</a:t>
            </a:r>
            <a:endParaRPr lang="en-US" altLang="ko-KR" sz="1200" dirty="0"/>
          </a:p>
          <a:p>
            <a:r>
              <a:rPr lang="en-US" sz="1200" dirty="0"/>
              <a:t>repository</a:t>
            </a:r>
            <a:r>
              <a:rPr lang="ko-KR" altLang="en-US" sz="1200" dirty="0"/>
              <a:t>에 저장된 소스 코드를 현재 디렉토리에 복제함</a:t>
            </a:r>
            <a:r>
              <a:rPr lang="en-US" altLang="ko-KR" sz="1200" dirty="0"/>
              <a:t>.</a:t>
            </a:r>
            <a:endParaRPr lang="en-US" sz="1200" dirty="0"/>
          </a:p>
          <a:p>
            <a:br>
              <a:rPr lang="en-US" sz="1200" dirty="0"/>
            </a:br>
            <a:r>
              <a:rPr lang="en-US" sz="1200" dirty="0"/>
              <a:t>“-q” / “--quiet＂</a:t>
            </a:r>
            <a:r>
              <a:rPr lang="ko-KR" altLang="en-US" sz="1200" dirty="0"/>
              <a:t> 는 </a:t>
            </a:r>
            <a:r>
              <a:rPr lang="en-US" altLang="ko-KR" sz="1200" dirty="0"/>
              <a:t>git clone</a:t>
            </a:r>
            <a:r>
              <a:rPr lang="ko-KR" altLang="en-US" sz="1200" dirty="0"/>
              <a:t>이 진행될 때 텍스트가 나오지</a:t>
            </a:r>
            <a:endParaRPr lang="en-US" altLang="ko-KR" sz="1200" dirty="0"/>
          </a:p>
          <a:p>
            <a:r>
              <a:rPr lang="ko-KR" altLang="en-US" sz="1200" dirty="0"/>
              <a:t>않게 설정하는 부분임</a:t>
            </a:r>
            <a:r>
              <a:rPr lang="en-US" altLang="ko-KR" sz="1200" dirty="0"/>
              <a:t>.</a:t>
            </a:r>
            <a:endParaRPr lang="en-US" sz="1200" dirty="0"/>
          </a:p>
        </p:txBody>
      </p:sp>
      <p:cxnSp>
        <p:nvCxnSpPr>
          <p:cNvPr id="22" name="Konektor Panah Lurus 21">
            <a:extLst>
              <a:ext uri="{FF2B5EF4-FFF2-40B4-BE49-F238E27FC236}">
                <a16:creationId xmlns:a16="http://schemas.microsoft.com/office/drawing/2014/main" id="{1EBF9424-85CE-4FF6-8318-218F3F7B873F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3375707" y="3351855"/>
            <a:ext cx="1589150" cy="149153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Kotak Teks 24">
            <a:extLst>
              <a:ext uri="{FF2B5EF4-FFF2-40B4-BE49-F238E27FC236}">
                <a16:creationId xmlns:a16="http://schemas.microsoft.com/office/drawing/2014/main" id="{27FA02DE-5E86-43A4-B7C9-74ABD621264E}"/>
              </a:ext>
            </a:extLst>
          </p:cNvPr>
          <p:cNvSpPr txBox="1"/>
          <p:nvPr/>
        </p:nvSpPr>
        <p:spPr>
          <a:xfrm>
            <a:off x="467544" y="4383521"/>
            <a:ext cx="8208912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“git checkout [OPTIONS] &lt;BRANCH/COMMIT&gt;” </a:t>
            </a:r>
            <a:r>
              <a:rPr lang="ko-KR" altLang="en-US" sz="1200" dirty="0"/>
              <a:t>명령어를 실행하면 다른 </a:t>
            </a:r>
            <a:r>
              <a:rPr lang="en-US" altLang="ko-KR" sz="1200" dirty="0"/>
              <a:t>branch</a:t>
            </a:r>
            <a:r>
              <a:rPr lang="ko-KR" altLang="en-US" sz="1200" dirty="0"/>
              <a:t>나 이전 </a:t>
            </a:r>
            <a:r>
              <a:rPr lang="en-US" altLang="ko-KR" sz="1200" dirty="0"/>
              <a:t>commit</a:t>
            </a:r>
            <a:r>
              <a:rPr lang="ko-KR" altLang="en-US" sz="1200" dirty="0" err="1"/>
              <a:t>으로</a:t>
            </a:r>
            <a:r>
              <a:rPr lang="ko-KR" altLang="en-US" sz="1200" dirty="0"/>
              <a:t> 전환함</a:t>
            </a:r>
            <a:r>
              <a:rPr lang="en-US" altLang="ko-KR" sz="1200" dirty="0"/>
              <a:t>.</a:t>
            </a:r>
            <a:endParaRPr lang="en-US" sz="1200" dirty="0"/>
          </a:p>
          <a:p>
            <a:br>
              <a:rPr lang="en-US" sz="1200" dirty="0"/>
            </a:br>
            <a:r>
              <a:rPr lang="en-US" sz="1200" dirty="0"/>
              <a:t>“-c &lt;NAME&gt;=&lt;VALUE&gt;” </a:t>
            </a:r>
            <a:r>
              <a:rPr lang="ko-KR" altLang="en-US" sz="1200" dirty="0"/>
              <a:t>명령을 실행하면 </a:t>
            </a:r>
            <a:r>
              <a:rPr lang="en-US" altLang="ko-KR" sz="1200" dirty="0"/>
              <a:t>configuration </a:t>
            </a:r>
            <a:r>
              <a:rPr lang="ko-KR" altLang="en-US" sz="1200" dirty="0" err="1"/>
              <a:t>파라미터를</a:t>
            </a:r>
            <a:r>
              <a:rPr lang="ko-KR" altLang="en-US" sz="1200" dirty="0"/>
              <a:t> 설정함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r>
              <a:rPr lang="en-US" sz="1200" dirty="0"/>
              <a:t>&lt;NAME&gt; </a:t>
            </a:r>
            <a:r>
              <a:rPr lang="ko-KR" altLang="en-US" sz="1200" dirty="0"/>
              <a:t>은 </a:t>
            </a:r>
            <a:r>
              <a:rPr lang="en-US" altLang="ko-KR" sz="1200" dirty="0"/>
              <a:t>git</a:t>
            </a:r>
            <a:r>
              <a:rPr lang="ko-KR" altLang="en-US" sz="1200" dirty="0"/>
              <a:t>의 </a:t>
            </a:r>
            <a:r>
              <a:rPr lang="en-US" altLang="ko-KR" sz="1200" dirty="0"/>
              <a:t>config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지정하는 변수임</a:t>
            </a:r>
            <a:r>
              <a:rPr lang="en-US" altLang="ko-KR" sz="1200" dirty="0"/>
              <a:t>.</a:t>
            </a:r>
            <a:br>
              <a:rPr lang="en-US" sz="1200" dirty="0"/>
            </a:br>
            <a:r>
              <a:rPr lang="en-US" sz="1200" dirty="0"/>
              <a:t>“-c </a:t>
            </a:r>
            <a:r>
              <a:rPr lang="en-US" sz="1200" dirty="0" err="1"/>
              <a:t>advice.detachedHead</a:t>
            </a:r>
            <a:r>
              <a:rPr lang="en-US" sz="1200" dirty="0"/>
              <a:t>=false” </a:t>
            </a:r>
            <a:r>
              <a:rPr lang="ko-KR" altLang="en-US" sz="1200" dirty="0"/>
              <a:t>는 경고 메시지를 표시하지 않는 명령어임</a:t>
            </a:r>
            <a:r>
              <a:rPr lang="en-US" altLang="ko-KR" sz="1200" dirty="0"/>
              <a:t>.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“-C &lt;PATH&gt;”</a:t>
            </a:r>
            <a:r>
              <a:rPr lang="ko-KR" altLang="en-US" sz="1200" dirty="0"/>
              <a:t> 명령어는 현재 디렉토리 대신 </a:t>
            </a:r>
            <a:r>
              <a:rPr lang="en-US" altLang="ko-KR" sz="1200" dirty="0"/>
              <a:t>&lt;PATH&gt;</a:t>
            </a:r>
            <a:r>
              <a:rPr lang="ko-KR" altLang="en-US" sz="1200" dirty="0"/>
              <a:t>에서 시작된 경우 지정하는 </a:t>
            </a:r>
            <a:r>
              <a:rPr lang="ko-KR" altLang="en-US" sz="1200" dirty="0" err="1"/>
              <a:t>옵션임</a:t>
            </a:r>
            <a:r>
              <a:rPr lang="en-US" altLang="ko-KR" sz="1200" dirty="0"/>
              <a:t>.</a:t>
            </a:r>
            <a:endParaRPr lang="en-US" sz="1200" dirty="0"/>
          </a:p>
        </p:txBody>
      </p:sp>
      <p:cxnSp>
        <p:nvCxnSpPr>
          <p:cNvPr id="35" name="Konektor Panah Lurus 34">
            <a:extLst>
              <a:ext uri="{FF2B5EF4-FFF2-40B4-BE49-F238E27FC236}">
                <a16:creationId xmlns:a16="http://schemas.microsoft.com/office/drawing/2014/main" id="{F099D79A-E6D7-46AA-80AB-A07257B69D08}"/>
              </a:ext>
            </a:extLst>
          </p:cNvPr>
          <p:cNvCxnSpPr>
            <a:stCxn id="25" idx="0"/>
          </p:cNvCxnSpPr>
          <p:nvPr/>
        </p:nvCxnSpPr>
        <p:spPr>
          <a:xfrm flipH="1" flipV="1">
            <a:off x="3923928" y="3859687"/>
            <a:ext cx="648072" cy="52383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5058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5DC672-64AA-4B3F-A27B-97CD52EA2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사물인터넷과 </a:t>
            </a:r>
            <a:r>
              <a:rPr lang="ko-KR" altLang="en-US" dirty="0" err="1"/>
              <a:t>머신러닝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0973A-BF8E-49A6-B79B-377285DB3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608662"/>
            <a:ext cx="8496944" cy="5361459"/>
          </a:xfrm>
        </p:spPr>
        <p:txBody>
          <a:bodyPr>
            <a:normAutofit/>
          </a:bodyPr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</a:pPr>
            <a:r>
              <a:rPr lang="ko-KR" altLang="en-US" sz="2000" b="1" dirty="0">
                <a:solidFill>
                  <a:srgbClr val="0000FF"/>
                </a:solidFill>
              </a:rPr>
              <a:t>간단한 음성 인식 모델 학습 예제</a:t>
            </a:r>
            <a:endParaRPr lang="en-US" altLang="ko-KR" sz="900" b="1" dirty="0">
              <a:solidFill>
                <a:srgbClr val="0000FF"/>
              </a:solidFill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solidFill>
                  <a:schemeClr val="tx1"/>
                </a:solidFill>
                <a:latin typeface="+mn-ea"/>
                <a:ea typeface="+mn-ea"/>
              </a:rPr>
              <a:t>텐서보드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ea typeface="+mn-ea"/>
              </a:rPr>
              <a:t> 실행</a:t>
            </a:r>
            <a:endParaRPr lang="en-US" altLang="ko-KR" sz="16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436BB3FD-66C3-4D71-9895-57EC53083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282941"/>
            <a:ext cx="6214449" cy="4941168"/>
          </a:xfrm>
          <a:prstGeom prst="rect">
            <a:avLst/>
          </a:prstGeom>
        </p:spPr>
      </p:pic>
      <p:sp>
        <p:nvSpPr>
          <p:cNvPr id="6" name="Kotak Teks 5">
            <a:extLst>
              <a:ext uri="{FF2B5EF4-FFF2-40B4-BE49-F238E27FC236}">
                <a16:creationId xmlns:a16="http://schemas.microsoft.com/office/drawing/2014/main" id="{6F90D1B7-B14F-44D0-AD1D-863B5075404A}"/>
              </a:ext>
            </a:extLst>
          </p:cNvPr>
          <p:cNvSpPr txBox="1"/>
          <p:nvPr/>
        </p:nvSpPr>
        <p:spPr>
          <a:xfrm>
            <a:off x="4344727" y="1224334"/>
            <a:ext cx="4546256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“rm [OPTION]… [FILE/DIRECTORY]…” </a:t>
            </a:r>
            <a:r>
              <a:rPr lang="ko-KR" altLang="en-US" sz="1200" dirty="0"/>
              <a:t>명령을 실행하면 이전에 가지고 있던 로그를 지움</a:t>
            </a:r>
            <a:endParaRPr lang="en-US" sz="1200" dirty="0"/>
          </a:p>
          <a:p>
            <a:br>
              <a:rPr lang="en-US" sz="1200" dirty="0"/>
            </a:br>
            <a:r>
              <a:rPr lang="en-US" sz="1200" dirty="0"/>
              <a:t>“-r” / “--recursive" </a:t>
            </a:r>
            <a:r>
              <a:rPr lang="ko-KR" altLang="en-US" sz="1200" dirty="0"/>
              <a:t>은 디렉토리 안의 모든 파일을 지우는 것을 의미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“-f” / “--force“</a:t>
            </a:r>
            <a:r>
              <a:rPr lang="ko-KR" altLang="en-US" sz="1200" dirty="0"/>
              <a:t> 은 모든 파일을 강제로 삭제하겠다는 것을 의미</a:t>
            </a:r>
            <a:endParaRPr lang="en-US" sz="1200" dirty="0"/>
          </a:p>
        </p:txBody>
      </p:sp>
      <p:cxnSp>
        <p:nvCxnSpPr>
          <p:cNvPr id="16" name="Konektor Panah Lurus 15">
            <a:extLst>
              <a:ext uri="{FF2B5EF4-FFF2-40B4-BE49-F238E27FC236}">
                <a16:creationId xmlns:a16="http://schemas.microsoft.com/office/drawing/2014/main" id="{5B192316-1288-4626-B97D-D7ED0FA56C58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2195736" y="1824499"/>
            <a:ext cx="2148991" cy="23634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Kotak Teks 17">
            <a:extLst>
              <a:ext uri="{FF2B5EF4-FFF2-40B4-BE49-F238E27FC236}">
                <a16:creationId xmlns:a16="http://schemas.microsoft.com/office/drawing/2014/main" id="{640A29DC-C890-4616-A9F8-FEEEF87E795A}"/>
              </a:ext>
            </a:extLst>
          </p:cNvPr>
          <p:cNvSpPr txBox="1"/>
          <p:nvPr/>
        </p:nvSpPr>
        <p:spPr>
          <a:xfrm>
            <a:off x="2843808" y="5212613"/>
            <a:ext cx="4559002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%</a:t>
            </a:r>
            <a:r>
              <a:rPr lang="en-US" sz="1200" b="0" dirty="0" err="1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load_ext</a:t>
            </a:r>
            <a:r>
              <a:rPr lang="en-US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tensorboard</a:t>
            </a:r>
            <a:b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</a:rPr>
            </a:br>
            <a:r>
              <a:rPr lang="en-US" altLang="ko-KR" sz="1200" dirty="0"/>
              <a:t>Google </a:t>
            </a:r>
            <a:r>
              <a:rPr lang="en-US" altLang="ko-KR" sz="1200" dirty="0" err="1"/>
              <a:t>Colab</a:t>
            </a:r>
            <a:r>
              <a:rPr lang="en-US" altLang="ko-KR" sz="1200" dirty="0"/>
              <a:t> Notebook</a:t>
            </a:r>
            <a:r>
              <a:rPr lang="ko-KR" altLang="en-US" sz="1200" dirty="0"/>
              <a:t>에 </a:t>
            </a:r>
            <a:r>
              <a:rPr lang="en-US" altLang="ko-KR" sz="1200" dirty="0" err="1"/>
              <a:t>TensorBoard</a:t>
            </a:r>
            <a:r>
              <a:rPr lang="en-US" altLang="ko-KR" sz="1200" dirty="0"/>
              <a:t> </a:t>
            </a:r>
            <a:r>
              <a:rPr lang="ko-KR" altLang="en-US" sz="1200" dirty="0"/>
              <a:t>페이지를 표시하는 데 사용됨</a:t>
            </a:r>
            <a:r>
              <a:rPr lang="en-US" altLang="ko-KR" sz="1200" dirty="0"/>
              <a:t>.</a:t>
            </a:r>
            <a:endParaRPr lang="en-US" sz="1200" dirty="0"/>
          </a:p>
          <a:p>
            <a:endParaRPr lang="en-US" sz="1200" dirty="0"/>
          </a:p>
          <a:p>
            <a:r>
              <a:rPr lang="fr-FR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%tensorboard </a:t>
            </a:r>
            <a:r>
              <a:rPr lang="fr-FR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--logdir /content/retrain_logs</a:t>
            </a:r>
          </a:p>
          <a:p>
            <a:r>
              <a:rPr lang="en-US" sz="1200" dirty="0" err="1"/>
              <a:t>TensorBoard</a:t>
            </a:r>
            <a:r>
              <a:rPr lang="ko-KR" altLang="en-US" sz="1200" dirty="0"/>
              <a:t>의 </a:t>
            </a:r>
            <a:r>
              <a:rPr lang="en-US" altLang="ko-KR" sz="1200" dirty="0"/>
              <a:t>log directory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로드하는</a:t>
            </a:r>
            <a:r>
              <a:rPr lang="ko-KR" altLang="en-US" sz="1200" dirty="0"/>
              <a:t> 데 사용됨</a:t>
            </a:r>
            <a:r>
              <a:rPr lang="en-US" altLang="ko-KR" sz="1200" dirty="0"/>
              <a:t>.</a:t>
            </a:r>
          </a:p>
          <a:p>
            <a:endParaRPr lang="en-US" sz="1200" dirty="0"/>
          </a:p>
        </p:txBody>
      </p:sp>
      <p:cxnSp>
        <p:nvCxnSpPr>
          <p:cNvPr id="34" name="Konektor Panah Lurus 33">
            <a:extLst>
              <a:ext uri="{FF2B5EF4-FFF2-40B4-BE49-F238E27FC236}">
                <a16:creationId xmlns:a16="http://schemas.microsoft.com/office/drawing/2014/main" id="{D7BE2A5C-FDF7-4F23-B5CD-68A7823BC0EA}"/>
              </a:ext>
            </a:extLst>
          </p:cNvPr>
          <p:cNvCxnSpPr>
            <a:cxnSpLocks/>
          </p:cNvCxnSpPr>
          <p:nvPr/>
        </p:nvCxnSpPr>
        <p:spPr>
          <a:xfrm flipV="1">
            <a:off x="2843808" y="2276872"/>
            <a:ext cx="71270" cy="292378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Kurung Kurawal Tutup 37">
            <a:extLst>
              <a:ext uri="{FF2B5EF4-FFF2-40B4-BE49-F238E27FC236}">
                <a16:creationId xmlns:a16="http://schemas.microsoft.com/office/drawing/2014/main" id="{6EC40EC1-3BB4-4EBD-84E3-71B7156E52DC}"/>
              </a:ext>
            </a:extLst>
          </p:cNvPr>
          <p:cNvSpPr/>
          <p:nvPr/>
        </p:nvSpPr>
        <p:spPr>
          <a:xfrm>
            <a:off x="2699055" y="2194648"/>
            <a:ext cx="216023" cy="178965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Kotak Teks 42">
            <a:extLst>
              <a:ext uri="{FF2B5EF4-FFF2-40B4-BE49-F238E27FC236}">
                <a16:creationId xmlns:a16="http://schemas.microsoft.com/office/drawing/2014/main" id="{CE357398-C3E1-4B42-B423-1D04A917DCDE}"/>
              </a:ext>
            </a:extLst>
          </p:cNvPr>
          <p:cNvSpPr txBox="1"/>
          <p:nvPr/>
        </p:nvSpPr>
        <p:spPr>
          <a:xfrm>
            <a:off x="6611482" y="3126984"/>
            <a:ext cx="2279501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Accuracy history graph</a:t>
            </a:r>
            <a:br>
              <a:rPr lang="en-US" sz="1200" dirty="0"/>
            </a:br>
            <a:r>
              <a:rPr lang="en-US" sz="1200" dirty="0"/>
              <a:t>Y-Axis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sz="1200" dirty="0"/>
              <a:t>accuracy (0.90 = 90%)</a:t>
            </a:r>
            <a:br>
              <a:rPr lang="en-US" sz="1200" dirty="0"/>
            </a:br>
            <a:r>
              <a:rPr lang="en-US" sz="1200" dirty="0"/>
              <a:t>X-Axis</a:t>
            </a:r>
            <a:r>
              <a:rPr lang="en-US" altLang="ko-KR" sz="1200" dirty="0"/>
              <a:t>:</a:t>
            </a:r>
            <a:r>
              <a:rPr lang="ko-KR" altLang="en-US" sz="1200" dirty="0"/>
              <a:t> </a:t>
            </a:r>
            <a:r>
              <a:rPr lang="en-US" sz="1200" dirty="0"/>
              <a:t>training step</a:t>
            </a:r>
          </a:p>
        </p:txBody>
      </p:sp>
      <p:sp>
        <p:nvSpPr>
          <p:cNvPr id="45" name="Kotak Teks 44">
            <a:extLst>
              <a:ext uri="{FF2B5EF4-FFF2-40B4-BE49-F238E27FC236}">
                <a16:creationId xmlns:a16="http://schemas.microsoft.com/office/drawing/2014/main" id="{67916032-AAB6-48D6-8F90-5BCE77E615FA}"/>
              </a:ext>
            </a:extLst>
          </p:cNvPr>
          <p:cNvSpPr txBox="1"/>
          <p:nvPr/>
        </p:nvSpPr>
        <p:spPr>
          <a:xfrm>
            <a:off x="6611482" y="4397809"/>
            <a:ext cx="2279501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Cross Entropy loss history graph</a:t>
            </a:r>
            <a:br>
              <a:rPr lang="en-US" sz="1200" dirty="0"/>
            </a:br>
            <a:r>
              <a:rPr lang="en-US" sz="1200" dirty="0"/>
              <a:t>Y-Axis</a:t>
            </a:r>
            <a:r>
              <a:rPr lang="en-US" altLang="ko-KR" sz="1200" dirty="0"/>
              <a:t>:</a:t>
            </a:r>
            <a:r>
              <a:rPr lang="en-US" sz="1200" dirty="0"/>
              <a:t> cross entropy loss</a:t>
            </a:r>
            <a:br>
              <a:rPr lang="en-US" sz="1200" dirty="0"/>
            </a:br>
            <a:r>
              <a:rPr lang="en-US" sz="1200" dirty="0"/>
              <a:t>X-Axis</a:t>
            </a:r>
            <a:r>
              <a:rPr lang="en-US" altLang="ko-KR" sz="1200" dirty="0"/>
              <a:t>:</a:t>
            </a:r>
            <a:r>
              <a:rPr lang="en-US" sz="1200" dirty="0"/>
              <a:t> training step</a:t>
            </a:r>
          </a:p>
        </p:txBody>
      </p:sp>
      <p:sp>
        <p:nvSpPr>
          <p:cNvPr id="47" name="Kotak Teks 46">
            <a:extLst>
              <a:ext uri="{FF2B5EF4-FFF2-40B4-BE49-F238E27FC236}">
                <a16:creationId xmlns:a16="http://schemas.microsoft.com/office/drawing/2014/main" id="{2E6DFE70-1B87-4FA0-BDE6-A02E42087136}"/>
              </a:ext>
            </a:extLst>
          </p:cNvPr>
          <p:cNvSpPr txBox="1"/>
          <p:nvPr/>
        </p:nvSpPr>
        <p:spPr>
          <a:xfrm>
            <a:off x="6611482" y="3854729"/>
            <a:ext cx="2279501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rgbClr val="C00000"/>
                </a:solidFill>
              </a:rPr>
              <a:t>빨간선</a:t>
            </a:r>
            <a:r>
              <a:rPr lang="en-US" sz="1200" dirty="0">
                <a:solidFill>
                  <a:srgbClr val="C00000"/>
                </a:solidFill>
              </a:rPr>
              <a:t>: </a:t>
            </a:r>
            <a:r>
              <a:rPr lang="ko-KR" altLang="en-US" sz="1200" dirty="0">
                <a:solidFill>
                  <a:srgbClr val="C00000"/>
                </a:solidFill>
              </a:rPr>
              <a:t>학습 데이터 정확도</a:t>
            </a:r>
            <a:endParaRPr lang="en-US" sz="1200" dirty="0">
              <a:solidFill>
                <a:srgbClr val="C00000"/>
              </a:solidFill>
            </a:endParaRPr>
          </a:p>
          <a:p>
            <a:r>
              <a:rPr lang="ko-KR" altLang="en-US" sz="1200" dirty="0" err="1">
                <a:solidFill>
                  <a:srgbClr val="0070C0"/>
                </a:solidFill>
              </a:rPr>
              <a:t>파란선</a:t>
            </a:r>
            <a:r>
              <a:rPr lang="en-US" sz="1200" dirty="0">
                <a:solidFill>
                  <a:srgbClr val="0070C0"/>
                </a:solidFill>
              </a:rPr>
              <a:t>: </a:t>
            </a:r>
            <a:r>
              <a:rPr lang="ko-KR" altLang="en-US" sz="1200" dirty="0">
                <a:solidFill>
                  <a:srgbClr val="0070C0"/>
                </a:solidFill>
              </a:rPr>
              <a:t>검증 데이터 정확도</a:t>
            </a:r>
            <a:endParaRPr lang="en-US" sz="1200" dirty="0">
              <a:solidFill>
                <a:srgbClr val="0070C0"/>
              </a:solidFill>
            </a:endParaRPr>
          </a:p>
        </p:txBody>
      </p:sp>
      <p:sp>
        <p:nvSpPr>
          <p:cNvPr id="48" name="Persegi Panjang 47">
            <a:extLst>
              <a:ext uri="{FF2B5EF4-FFF2-40B4-BE49-F238E27FC236}">
                <a16:creationId xmlns:a16="http://schemas.microsoft.com/office/drawing/2014/main" id="{DE2158D9-7932-4AB6-9280-D71A5B7FCE6E}"/>
              </a:ext>
            </a:extLst>
          </p:cNvPr>
          <p:cNvSpPr/>
          <p:nvPr/>
        </p:nvSpPr>
        <p:spPr bwMode="auto">
          <a:xfrm>
            <a:off x="2915078" y="3508266"/>
            <a:ext cx="1774686" cy="1525458"/>
          </a:xfrm>
          <a:prstGeom prst="rect">
            <a:avLst/>
          </a:prstGeom>
          <a:noFill/>
          <a:ln>
            <a:solidFill>
              <a:schemeClr val="accent4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en-US" sz="1000" b="1">
              <a:solidFill>
                <a:schemeClr val="bg1"/>
              </a:solidFill>
            </a:endParaRPr>
          </a:p>
        </p:txBody>
      </p:sp>
      <p:sp>
        <p:nvSpPr>
          <p:cNvPr id="50" name="Persegi Panjang 49">
            <a:extLst>
              <a:ext uri="{FF2B5EF4-FFF2-40B4-BE49-F238E27FC236}">
                <a16:creationId xmlns:a16="http://schemas.microsoft.com/office/drawing/2014/main" id="{A0936C44-B062-4283-A115-9B02515B448C}"/>
              </a:ext>
            </a:extLst>
          </p:cNvPr>
          <p:cNvSpPr/>
          <p:nvPr/>
        </p:nvSpPr>
        <p:spPr bwMode="auto">
          <a:xfrm>
            <a:off x="4689764" y="3508266"/>
            <a:ext cx="1774686" cy="1525458"/>
          </a:xfrm>
          <a:prstGeom prst="rect">
            <a:avLst/>
          </a:prstGeom>
          <a:noFill/>
          <a:ln>
            <a:headEnd/>
            <a:tailEnd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en-US" sz="1000" b="1">
              <a:solidFill>
                <a:schemeClr val="bg1"/>
              </a:solidFill>
            </a:endParaRPr>
          </a:p>
        </p:txBody>
      </p:sp>
      <p:sp>
        <p:nvSpPr>
          <p:cNvPr id="52" name="Kotak Teks 51">
            <a:extLst>
              <a:ext uri="{FF2B5EF4-FFF2-40B4-BE49-F238E27FC236}">
                <a16:creationId xmlns:a16="http://schemas.microsoft.com/office/drawing/2014/main" id="{02D1D54A-45F3-4572-B123-CE395E35BEA1}"/>
              </a:ext>
            </a:extLst>
          </p:cNvPr>
          <p:cNvSpPr txBox="1"/>
          <p:nvPr/>
        </p:nvSpPr>
        <p:spPr>
          <a:xfrm>
            <a:off x="329655" y="5905916"/>
            <a:ext cx="2279501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* </a:t>
            </a:r>
            <a:r>
              <a:rPr lang="ko-KR" altLang="en-US" sz="1200" b="1" dirty="0">
                <a:solidFill>
                  <a:srgbClr val="FF0000"/>
                </a:solidFill>
              </a:rPr>
              <a:t>그래프는 다음 셀을 실행하면 나타남</a:t>
            </a:r>
            <a:r>
              <a:rPr lang="en-US" sz="1200" b="1" dirty="0">
                <a:solidFill>
                  <a:srgbClr val="FF0000"/>
                </a:solidFill>
              </a:rPr>
              <a:t> (train.py)</a:t>
            </a:r>
          </a:p>
        </p:txBody>
      </p:sp>
    </p:spTree>
    <p:extLst>
      <p:ext uri="{BB962C8B-B14F-4D97-AF65-F5344CB8AC3E}">
        <p14:creationId xmlns:p14="http://schemas.microsoft.com/office/powerpoint/2010/main" val="8891414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5DC672-64AA-4B3F-A27B-97CD52EA2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사물인터넷과 </a:t>
            </a:r>
            <a:r>
              <a:rPr lang="ko-KR" altLang="en-US" dirty="0" err="1"/>
              <a:t>머신러닝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0973A-BF8E-49A6-B79B-377285DB3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608662"/>
            <a:ext cx="8496944" cy="5361459"/>
          </a:xfrm>
        </p:spPr>
        <p:txBody>
          <a:bodyPr>
            <a:normAutofit/>
          </a:bodyPr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</a:pPr>
            <a:r>
              <a:rPr lang="ko-KR" altLang="en-US" sz="2000" b="1" dirty="0">
                <a:solidFill>
                  <a:srgbClr val="0000FF"/>
                </a:solidFill>
              </a:rPr>
              <a:t>간단한 음성 인식 모델 학습 예제</a:t>
            </a:r>
            <a:endParaRPr lang="en-US" altLang="ko-KR" sz="900" b="1" dirty="0">
              <a:solidFill>
                <a:srgbClr val="0000FF"/>
              </a:solidFill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/>
                </a:solidFill>
                <a:latin typeface="+mn-ea"/>
                <a:ea typeface="+mn-ea"/>
              </a:rPr>
              <a:t>학습 시작</a:t>
            </a:r>
            <a:endParaRPr lang="en-US" altLang="ko-KR" sz="16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C83572D2-2E65-4889-8E0B-B145DC4FBB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989"/>
          <a:stretch/>
        </p:blipFill>
        <p:spPr>
          <a:xfrm>
            <a:off x="323528" y="1340768"/>
            <a:ext cx="7864896" cy="2429038"/>
          </a:xfrm>
          <a:prstGeom prst="rect">
            <a:avLst/>
          </a:prstGeom>
        </p:spPr>
      </p:pic>
      <p:sp>
        <p:nvSpPr>
          <p:cNvPr id="5" name="Kotak Teks 4">
            <a:extLst>
              <a:ext uri="{FF2B5EF4-FFF2-40B4-BE49-F238E27FC236}">
                <a16:creationId xmlns:a16="http://schemas.microsoft.com/office/drawing/2014/main" id="{A2B9EB01-999A-4CA3-985E-22368C434A37}"/>
              </a:ext>
            </a:extLst>
          </p:cNvPr>
          <p:cNvSpPr txBox="1"/>
          <p:nvPr/>
        </p:nvSpPr>
        <p:spPr>
          <a:xfrm>
            <a:off x="4139953" y="1042332"/>
            <a:ext cx="4680519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/>
              <a:t>스크립트의 형태로 기존에 실습 형태로 제공되고 있는 코드를 통해</a:t>
            </a:r>
            <a:endParaRPr lang="en-US" altLang="ko-KR" sz="1200" dirty="0"/>
          </a:p>
          <a:p>
            <a:r>
              <a:rPr lang="ko-KR" altLang="en-US" sz="1200" dirty="0"/>
              <a:t>학습을 수행함</a:t>
            </a:r>
            <a:r>
              <a:rPr lang="en-US" altLang="ko-KR" sz="1200" dirty="0"/>
              <a:t>.</a:t>
            </a:r>
            <a:r>
              <a:rPr lang="ko-KR" altLang="en-US" sz="1200" dirty="0"/>
              <a:t> 코드 위치는 다음과 같음</a:t>
            </a:r>
            <a:r>
              <a:rPr lang="en-US" altLang="ko-KR" sz="1200" dirty="0"/>
              <a:t>.</a:t>
            </a:r>
            <a:br>
              <a:rPr lang="en-US" sz="1200" dirty="0"/>
            </a:br>
            <a:r>
              <a:rPr lang="en-US" sz="1200" dirty="0"/>
              <a:t>“tensorflow/tensorflow/examples/speech_commands/train.py”</a:t>
            </a:r>
          </a:p>
          <a:p>
            <a:endParaRPr lang="en-US" sz="1200" dirty="0"/>
          </a:p>
          <a:p>
            <a:r>
              <a:rPr lang="en-US" sz="1200" dirty="0"/>
              <a:t>Notebook </a:t>
            </a:r>
            <a:r>
              <a:rPr lang="ko-KR" altLang="en-US" sz="1200" dirty="0"/>
              <a:t>외부에서 </a:t>
            </a:r>
            <a:r>
              <a:rPr lang="en-US" altLang="ko-KR" sz="1200" dirty="0"/>
              <a:t>python code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실행하는 방법은 다음과 같음</a:t>
            </a:r>
            <a:r>
              <a:rPr lang="en-US" altLang="ko-KR" sz="1200" dirty="0"/>
              <a:t>.</a:t>
            </a:r>
            <a:br>
              <a:rPr lang="en-US" sz="1200" dirty="0"/>
            </a:br>
            <a:r>
              <a:rPr lang="en-US" sz="1200" dirty="0"/>
              <a:t>“!python &lt;PYTHON_FILE&gt; [ARGUMENTS]”</a:t>
            </a:r>
          </a:p>
          <a:p>
            <a:br>
              <a:rPr lang="en-US" sz="1200" dirty="0"/>
            </a:br>
            <a:r>
              <a:rPr lang="en-US" sz="1200" dirty="0"/>
              <a:t>“\”</a:t>
            </a:r>
            <a:r>
              <a:rPr lang="ko-KR" altLang="en-US" sz="1200" dirty="0"/>
              <a:t> 은 </a:t>
            </a:r>
            <a:r>
              <a:rPr lang="en-US" altLang="ko-KR" sz="1200" dirty="0"/>
              <a:t>shell</a:t>
            </a:r>
            <a:r>
              <a:rPr lang="ko-KR" altLang="en-US" sz="1200" dirty="0"/>
              <a:t> </a:t>
            </a:r>
            <a:r>
              <a:rPr lang="en-US" altLang="ko-KR" sz="1200" dirty="0"/>
              <a:t>script</a:t>
            </a:r>
            <a:r>
              <a:rPr lang="ko-KR" altLang="en-US" sz="1200" dirty="0"/>
              <a:t>에서 </a:t>
            </a:r>
            <a:r>
              <a:rPr lang="en-US" altLang="ko-KR" sz="1200" dirty="0"/>
              <a:t>new line </a:t>
            </a:r>
            <a:r>
              <a:rPr lang="ko-KR" altLang="en-US" sz="1200" dirty="0"/>
              <a:t>기능을 수행함</a:t>
            </a:r>
            <a:r>
              <a:rPr lang="en-US" altLang="ko-KR" sz="1200" dirty="0"/>
              <a:t>.</a:t>
            </a:r>
            <a:endParaRPr lang="en-US" sz="1200" dirty="0"/>
          </a:p>
        </p:txBody>
      </p:sp>
      <p:sp>
        <p:nvSpPr>
          <p:cNvPr id="7" name="Kotak Teks 6">
            <a:extLst>
              <a:ext uri="{FF2B5EF4-FFF2-40B4-BE49-F238E27FC236}">
                <a16:creationId xmlns:a16="http://schemas.microsoft.com/office/drawing/2014/main" id="{DA244F70-96C5-4307-A87F-6291EC03CAF5}"/>
              </a:ext>
            </a:extLst>
          </p:cNvPr>
          <p:cNvSpPr txBox="1"/>
          <p:nvPr/>
        </p:nvSpPr>
        <p:spPr>
          <a:xfrm>
            <a:off x="395536" y="3021329"/>
            <a:ext cx="8424936" cy="2492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“</a:t>
            </a:r>
            <a:r>
              <a:rPr lang="en-US" sz="1200" dirty="0" err="1"/>
              <a:t>tensorflow</a:t>
            </a:r>
            <a:r>
              <a:rPr lang="en-US" sz="1200" dirty="0"/>
              <a:t>/</a:t>
            </a:r>
            <a:r>
              <a:rPr lang="en-US" sz="1200" dirty="0" err="1"/>
              <a:t>tensorflow</a:t>
            </a:r>
            <a:r>
              <a:rPr lang="en-US" sz="1200" dirty="0"/>
              <a:t>/examples/</a:t>
            </a:r>
            <a:r>
              <a:rPr lang="en-US" sz="1200" dirty="0" err="1"/>
              <a:t>speech_commands</a:t>
            </a:r>
            <a:r>
              <a:rPr lang="en-US" sz="1200" dirty="0"/>
              <a:t>/train.py” </a:t>
            </a:r>
            <a:r>
              <a:rPr lang="ko-KR" altLang="en-US" sz="1200" dirty="0"/>
              <a:t>의 </a:t>
            </a:r>
            <a:r>
              <a:rPr lang="en-US" altLang="ko-KR" sz="1200" dirty="0">
                <a:solidFill>
                  <a:srgbClr val="C00000"/>
                </a:solidFill>
              </a:rPr>
              <a:t>argument parameter</a:t>
            </a:r>
            <a:r>
              <a:rPr lang="ko-KR" altLang="en-US" sz="1200" dirty="0">
                <a:solidFill>
                  <a:srgbClr val="C00000"/>
                </a:solidFill>
              </a:rPr>
              <a:t>는 다음과 같음</a:t>
            </a:r>
            <a:r>
              <a:rPr lang="en-US" altLang="ko-KR" sz="1200" dirty="0">
                <a:solidFill>
                  <a:srgbClr val="C00000"/>
                </a:solidFill>
              </a:rPr>
              <a:t>.</a:t>
            </a:r>
            <a:endParaRPr lang="en-US" sz="1200" dirty="0">
              <a:solidFill>
                <a:srgbClr val="C00000"/>
              </a:solidFill>
            </a:endParaRPr>
          </a:p>
          <a:p>
            <a:endParaRPr lang="en-US" sz="1200" dirty="0"/>
          </a:p>
          <a:p>
            <a:r>
              <a:rPr lang="en-US" sz="1200" dirty="0"/>
              <a:t>--</a:t>
            </a:r>
            <a:r>
              <a:rPr lang="en-US" sz="1200" dirty="0" err="1"/>
              <a:t>model_architecture</a:t>
            </a:r>
            <a:r>
              <a:rPr lang="en-US" sz="1200" dirty="0"/>
              <a:t>: </a:t>
            </a:r>
            <a:r>
              <a:rPr lang="ko-KR" altLang="en-US" sz="1200" dirty="0"/>
              <a:t>모델 구조 정의</a:t>
            </a:r>
            <a:endParaRPr lang="en-US" altLang="ko-KR" sz="1200" dirty="0"/>
          </a:p>
          <a:p>
            <a:r>
              <a:rPr lang="en-US" sz="1200" dirty="0"/>
              <a:t>Microcontroller</a:t>
            </a:r>
            <a:r>
              <a:rPr lang="ko-KR" altLang="en-US" sz="1200" dirty="0"/>
              <a:t>에 모델을 구축할 것이기 때문에</a:t>
            </a:r>
            <a:r>
              <a:rPr lang="en-US" altLang="ko-KR" sz="1200" dirty="0"/>
              <a:t>,</a:t>
            </a:r>
            <a:r>
              <a:rPr lang="ko-KR" altLang="en-US" sz="1200" dirty="0"/>
              <a:t> 적은 </a:t>
            </a:r>
            <a:r>
              <a:rPr lang="ko-KR" altLang="en-US" sz="1200" dirty="0" err="1"/>
              <a:t>연산량을</a:t>
            </a:r>
            <a:r>
              <a:rPr lang="ko-KR" altLang="en-US" sz="1200" dirty="0"/>
              <a:t> 가지는 </a:t>
            </a:r>
            <a:r>
              <a:rPr lang="en-US" altLang="ko-KR" sz="1200" dirty="0"/>
              <a:t>“</a:t>
            </a:r>
            <a:r>
              <a:rPr lang="en-US" altLang="ko-KR" sz="1200" dirty="0" err="1"/>
              <a:t>tiny_conv</a:t>
            </a:r>
            <a:r>
              <a:rPr lang="en-US" altLang="ko-KR" sz="1200" dirty="0"/>
              <a:t>” </a:t>
            </a:r>
            <a:r>
              <a:rPr lang="ko-KR" altLang="en-US" sz="1200" dirty="0"/>
              <a:t>구조를 사용함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다른 옵션으로는 </a:t>
            </a:r>
            <a:r>
              <a:rPr lang="en-US" altLang="ko-KR" sz="1200" dirty="0"/>
              <a:t>“</a:t>
            </a:r>
            <a:r>
              <a:rPr lang="en-US" altLang="ko-KR" sz="1200" dirty="0" err="1"/>
              <a:t>single_fc</a:t>
            </a:r>
            <a:r>
              <a:rPr lang="en-US" altLang="ko-KR" sz="1200" dirty="0"/>
              <a:t>”, “conv”, “</a:t>
            </a:r>
            <a:r>
              <a:rPr lang="en-US" altLang="ko-KR" sz="1200" dirty="0" err="1"/>
              <a:t>low_latency_conv</a:t>
            </a:r>
            <a:r>
              <a:rPr lang="en-US" altLang="ko-KR" sz="1200" dirty="0"/>
              <a:t>”, “</a:t>
            </a:r>
            <a:r>
              <a:rPr lang="en-US" altLang="ko-KR" sz="1200" dirty="0" err="1"/>
              <a:t>tiny_embedding_conv</a:t>
            </a:r>
            <a:r>
              <a:rPr lang="en-US" altLang="ko-KR" sz="1200" dirty="0"/>
              <a:t>” </a:t>
            </a:r>
            <a:r>
              <a:rPr lang="ko-KR" altLang="en-US" sz="1200" dirty="0"/>
              <a:t>등이 있음</a:t>
            </a:r>
            <a:r>
              <a:rPr lang="en-US" altLang="ko-KR" sz="1200" dirty="0"/>
              <a:t>.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--</a:t>
            </a:r>
            <a:r>
              <a:rPr lang="en-US" sz="1200" dirty="0" err="1"/>
              <a:t>window_stride</a:t>
            </a:r>
            <a:r>
              <a:rPr lang="en-US" sz="1200" dirty="0"/>
              <a:t>: spectrogram</a:t>
            </a:r>
            <a:r>
              <a:rPr lang="ko-KR" altLang="en-US" sz="1200" dirty="0"/>
              <a:t>에서 </a:t>
            </a:r>
            <a:r>
              <a:rPr lang="en-US" altLang="ko-KR" sz="1200" dirty="0"/>
              <a:t>window</a:t>
            </a:r>
            <a:r>
              <a:rPr lang="ko-KR" altLang="en-US" sz="1200" dirty="0"/>
              <a:t> 간격을 의미함</a:t>
            </a:r>
            <a:r>
              <a:rPr lang="en-US" altLang="ko-KR" sz="1200" dirty="0"/>
              <a:t>.</a:t>
            </a:r>
            <a:r>
              <a:rPr lang="ko-KR" altLang="en-US" sz="1200" dirty="0"/>
              <a:t> 여기서는 </a:t>
            </a:r>
            <a:r>
              <a:rPr lang="en-US" altLang="ko-KR" sz="1200" dirty="0"/>
              <a:t>20ms</a:t>
            </a:r>
            <a:r>
              <a:rPr lang="ko-KR" altLang="en-US" sz="1200" dirty="0"/>
              <a:t>로 지정</a:t>
            </a:r>
            <a:r>
              <a:rPr lang="en-US" altLang="ko-KR" sz="1200" dirty="0"/>
              <a:t>.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--preprocess:</a:t>
            </a:r>
            <a:r>
              <a:rPr lang="ko-KR" altLang="en-US" sz="1200" dirty="0"/>
              <a:t> </a:t>
            </a:r>
            <a:r>
              <a:rPr lang="en-US" altLang="ko-KR" sz="1200" dirty="0"/>
              <a:t>spectrogram</a:t>
            </a:r>
            <a:r>
              <a:rPr lang="ko-KR" altLang="en-US" sz="1200" dirty="0"/>
              <a:t>의 전처리 방법을 의미함</a:t>
            </a:r>
            <a:r>
              <a:rPr lang="en-US" altLang="ko-KR" sz="1200" dirty="0"/>
              <a:t>.</a:t>
            </a:r>
            <a:r>
              <a:rPr lang="en-US" sz="1200" dirty="0"/>
              <a:t> </a:t>
            </a:r>
            <a:r>
              <a:rPr lang="ko-KR" altLang="en-US" sz="1200" dirty="0"/>
              <a:t>옵션으로는 </a:t>
            </a:r>
            <a:r>
              <a:rPr lang="en-US" altLang="ko-KR" sz="1200" dirty="0"/>
              <a:t>“</a:t>
            </a:r>
            <a:r>
              <a:rPr lang="en-US" altLang="ko-KR" sz="1200" dirty="0" err="1"/>
              <a:t>mfcc</a:t>
            </a:r>
            <a:r>
              <a:rPr lang="en-US" altLang="ko-KR" sz="1200" dirty="0"/>
              <a:t>”, “average” “micro”</a:t>
            </a:r>
            <a:r>
              <a:rPr lang="ko-KR" altLang="en-US" sz="1200" dirty="0"/>
              <a:t> 등이 있음</a:t>
            </a:r>
            <a:r>
              <a:rPr lang="en-US" altLang="ko-KR" sz="1200" dirty="0"/>
              <a:t>.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--</a:t>
            </a:r>
            <a:r>
              <a:rPr lang="en-US" sz="1200" dirty="0" err="1"/>
              <a:t>wanted_words</a:t>
            </a:r>
            <a:r>
              <a:rPr lang="en-US" sz="1200" dirty="0"/>
              <a:t>: </a:t>
            </a:r>
            <a:r>
              <a:rPr lang="ko-KR" altLang="en-US" sz="1200" dirty="0"/>
              <a:t>음성 인식 대상 단어</a:t>
            </a:r>
            <a:r>
              <a:rPr lang="en-US" altLang="ko-KR" sz="1200" dirty="0"/>
              <a:t>.</a:t>
            </a:r>
            <a:r>
              <a:rPr lang="ko-KR" altLang="en-US" sz="1200" dirty="0"/>
              <a:t> 여기서 </a:t>
            </a:r>
            <a:r>
              <a:rPr lang="en-US" altLang="ko-KR" sz="1200" dirty="0"/>
              <a:t>“WANTED_WORDS” </a:t>
            </a:r>
            <a:r>
              <a:rPr lang="ko-KR" altLang="en-US" sz="1200" dirty="0"/>
              <a:t>환경 변수에 이미 </a:t>
            </a:r>
            <a:r>
              <a:rPr lang="en-US" altLang="ko-KR" sz="1200" dirty="0"/>
              <a:t>“</a:t>
            </a:r>
            <a:r>
              <a:rPr lang="en-US" altLang="ko-KR" sz="1200" dirty="0" err="1"/>
              <a:t>on,off</a:t>
            </a:r>
            <a:r>
              <a:rPr lang="en-US" altLang="ko-KR" sz="1200" dirty="0"/>
              <a:t>”</a:t>
            </a:r>
            <a:r>
              <a:rPr lang="ko-KR" altLang="en-US" sz="1200" dirty="0"/>
              <a:t> 의 단어가 지정되어 있음</a:t>
            </a:r>
            <a:r>
              <a:rPr lang="en-US" altLang="ko-KR" sz="1200" dirty="0"/>
              <a:t>.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--</a:t>
            </a:r>
            <a:r>
              <a:rPr lang="en-US" sz="1200" dirty="0" err="1"/>
              <a:t>silence_percentage</a:t>
            </a:r>
            <a:r>
              <a:rPr lang="en-US" sz="1200" dirty="0"/>
              <a:t>: </a:t>
            </a:r>
            <a:r>
              <a:rPr lang="ko-KR" altLang="en-US" sz="1200" dirty="0"/>
              <a:t>학습 데이터 중 무음인 데이터의 비율 설정</a:t>
            </a:r>
            <a:r>
              <a:rPr lang="en-US" altLang="ko-KR" sz="1200" dirty="0"/>
              <a:t>.</a:t>
            </a:r>
            <a:r>
              <a:rPr lang="ko-KR" altLang="en-US" sz="1200" dirty="0"/>
              <a:t> 여기서는 </a:t>
            </a:r>
            <a:r>
              <a:rPr lang="en-US" altLang="ko-KR" sz="1200" dirty="0"/>
              <a:t>25%</a:t>
            </a:r>
            <a:r>
              <a:rPr lang="ko-KR" altLang="en-US" sz="1200" dirty="0"/>
              <a:t>로 설정함</a:t>
            </a:r>
            <a:r>
              <a:rPr lang="en-US" altLang="ko-KR" sz="1200" dirty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300985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5DC672-64AA-4B3F-A27B-97CD52EA2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사물인터넷과 </a:t>
            </a:r>
            <a:r>
              <a:rPr lang="ko-KR" altLang="en-US" dirty="0" err="1"/>
              <a:t>머신러닝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0973A-BF8E-49A6-B79B-377285DB3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608662"/>
            <a:ext cx="8496944" cy="5361459"/>
          </a:xfrm>
        </p:spPr>
        <p:txBody>
          <a:bodyPr>
            <a:normAutofit/>
          </a:bodyPr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</a:pPr>
            <a:r>
              <a:rPr lang="ko-KR" altLang="en-US" sz="2000" b="1" dirty="0">
                <a:solidFill>
                  <a:srgbClr val="0000FF"/>
                </a:solidFill>
              </a:rPr>
              <a:t>간단한 음성 인식 모델 학습 예제</a:t>
            </a:r>
            <a:endParaRPr lang="en-US" altLang="ko-KR" sz="900" b="1" dirty="0">
              <a:solidFill>
                <a:srgbClr val="0000FF"/>
              </a:solidFill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/>
                </a:solidFill>
                <a:latin typeface="+mn-ea"/>
                <a:ea typeface="+mn-ea"/>
              </a:rPr>
              <a:t>학습 시작</a:t>
            </a:r>
            <a:endParaRPr lang="en-US" altLang="ko-KR" sz="16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/>
          </a:p>
        </p:txBody>
      </p:sp>
      <p:sp>
        <p:nvSpPr>
          <p:cNvPr id="7" name="Kotak Teks 6">
            <a:extLst>
              <a:ext uri="{FF2B5EF4-FFF2-40B4-BE49-F238E27FC236}">
                <a16:creationId xmlns:a16="http://schemas.microsoft.com/office/drawing/2014/main" id="{DA244F70-96C5-4307-A87F-6291EC03CAF5}"/>
              </a:ext>
            </a:extLst>
          </p:cNvPr>
          <p:cNvSpPr txBox="1"/>
          <p:nvPr/>
        </p:nvSpPr>
        <p:spPr>
          <a:xfrm>
            <a:off x="395536" y="1412776"/>
            <a:ext cx="8424936" cy="36009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--</a:t>
            </a:r>
            <a:r>
              <a:rPr lang="en-US" sz="1200" dirty="0" err="1"/>
              <a:t>unknown_percentage</a:t>
            </a:r>
            <a:r>
              <a:rPr lang="en-US" sz="1200" dirty="0"/>
              <a:t>: </a:t>
            </a:r>
            <a:r>
              <a:rPr lang="ko-KR" altLang="en-US" sz="1200" dirty="0"/>
              <a:t>학습 데이터에서 모르는 단어의 비율 설정</a:t>
            </a:r>
            <a:r>
              <a:rPr lang="en-US" altLang="ko-KR" sz="1200" dirty="0"/>
              <a:t>.</a:t>
            </a:r>
            <a:r>
              <a:rPr lang="ko-KR" altLang="en-US" sz="1200" dirty="0"/>
              <a:t> 여기서는 </a:t>
            </a:r>
            <a:r>
              <a:rPr lang="en-US" altLang="ko-KR" sz="1200" dirty="0"/>
              <a:t>25%</a:t>
            </a:r>
            <a:r>
              <a:rPr lang="ko-KR" altLang="en-US" sz="1200" dirty="0"/>
              <a:t>로 설정함</a:t>
            </a:r>
            <a:r>
              <a:rPr lang="en-US" altLang="ko-KR" sz="1200" dirty="0"/>
              <a:t>.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--quantize: </a:t>
            </a:r>
            <a:r>
              <a:rPr lang="en-US" altLang="ko-KR" sz="1200" dirty="0"/>
              <a:t>8bit</a:t>
            </a:r>
            <a:r>
              <a:rPr lang="ko-KR" altLang="en-US" sz="1200" dirty="0"/>
              <a:t> 단위로 모델을 학습할 것인지 결정</a:t>
            </a:r>
            <a:r>
              <a:rPr lang="en-US" altLang="ko-KR" sz="1200" dirty="0"/>
              <a:t>.</a:t>
            </a:r>
            <a:r>
              <a:rPr lang="ko-KR" altLang="en-US" sz="1200" dirty="0"/>
              <a:t> 여기서는 </a:t>
            </a:r>
            <a:r>
              <a:rPr lang="en-US" altLang="ko-KR" sz="1200" dirty="0"/>
              <a:t>microcontroller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사용할 것이기 때문에 </a:t>
            </a:r>
            <a:r>
              <a:rPr lang="en-US" altLang="ko-KR" sz="1200" dirty="0"/>
              <a:t>1</a:t>
            </a:r>
            <a:r>
              <a:rPr lang="ko-KR" altLang="en-US" sz="1200" dirty="0"/>
              <a:t> </a:t>
            </a:r>
            <a:r>
              <a:rPr lang="en-US" altLang="ko-KR" sz="1200" dirty="0"/>
              <a:t>or True</a:t>
            </a:r>
            <a:r>
              <a:rPr lang="ko-KR" altLang="en-US" sz="1200" dirty="0"/>
              <a:t>로 설정함</a:t>
            </a:r>
            <a:r>
              <a:rPr lang="en-US" altLang="ko-KR" sz="1200" dirty="0"/>
              <a:t>.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--verbosity: Log(</a:t>
            </a:r>
            <a:r>
              <a:rPr lang="ko-KR" altLang="en-US" sz="1200" dirty="0"/>
              <a:t>기록</a:t>
            </a:r>
            <a:r>
              <a:rPr lang="en-US" altLang="ko-KR" sz="1200" dirty="0"/>
              <a:t>)</a:t>
            </a:r>
            <a:r>
              <a:rPr lang="ko-KR" altLang="en-US" sz="1200" dirty="0"/>
              <a:t> 방법을 설정함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r>
              <a:rPr lang="en-US" altLang="ko-KR" sz="1200" dirty="0"/>
              <a:t>“INFO”, “DEBUG”, “ERROR”, “FATAL”, “WARN”</a:t>
            </a:r>
            <a:r>
              <a:rPr lang="ko-KR" altLang="en-US" sz="1200" dirty="0"/>
              <a:t> 등으로 설정할 수 있음</a:t>
            </a:r>
            <a:r>
              <a:rPr lang="en-US" altLang="ko-KR" sz="1200" dirty="0"/>
              <a:t>.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--</a:t>
            </a:r>
            <a:r>
              <a:rPr lang="en-US" sz="1200" dirty="0" err="1"/>
              <a:t>how_many_training_steps</a:t>
            </a:r>
            <a:r>
              <a:rPr lang="en-US" sz="1200" dirty="0"/>
              <a:t>: </a:t>
            </a:r>
            <a:r>
              <a:rPr lang="ko-KR" altLang="en-US" sz="1200" dirty="0"/>
              <a:t>학습 반복 횟수를 설정함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여기서는 </a:t>
            </a:r>
            <a:r>
              <a:rPr lang="en-US" altLang="ko-KR" sz="1200" dirty="0"/>
              <a:t>“TRAINING_STEPS”</a:t>
            </a:r>
            <a:r>
              <a:rPr lang="ko-KR" altLang="en-US" sz="1200" dirty="0"/>
              <a:t> 환경 변수에 이미 정의된 </a:t>
            </a:r>
            <a:r>
              <a:rPr lang="en-US" altLang="ko-KR" sz="1200" dirty="0"/>
              <a:t>“15000,3000”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으로</a:t>
            </a:r>
            <a:r>
              <a:rPr lang="ko-KR" altLang="en-US" sz="1200" dirty="0"/>
              <a:t> 설정함</a:t>
            </a:r>
            <a:r>
              <a:rPr lang="en-US" altLang="ko-KR" sz="1200" dirty="0"/>
              <a:t>.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--</a:t>
            </a:r>
            <a:r>
              <a:rPr lang="en-US" sz="1200" dirty="0" err="1"/>
              <a:t>learning_rate</a:t>
            </a:r>
            <a:r>
              <a:rPr lang="en-US" sz="1200" dirty="0"/>
              <a:t>: Learning rate</a:t>
            </a:r>
            <a:r>
              <a:rPr lang="ko-KR" altLang="en-US" sz="1200" dirty="0"/>
              <a:t> 설정</a:t>
            </a:r>
            <a:r>
              <a:rPr lang="en-US" altLang="ko-KR" sz="1200" dirty="0"/>
              <a:t>.</a:t>
            </a:r>
            <a:r>
              <a:rPr lang="ko-KR" altLang="en-US" sz="1200" dirty="0"/>
              <a:t> 여기서는 </a:t>
            </a:r>
            <a:r>
              <a:rPr lang="en-US" altLang="ko-KR" sz="1200" dirty="0"/>
              <a:t>“TRAINING_STEPS” </a:t>
            </a:r>
            <a:r>
              <a:rPr lang="ko-KR" altLang="en-US" sz="1200" dirty="0"/>
              <a:t>환경 변수에 이미 정의된 </a:t>
            </a:r>
            <a:r>
              <a:rPr lang="en-US" altLang="ko-KR" sz="1200" dirty="0"/>
              <a:t>“0.001,0.0001” </a:t>
            </a:r>
            <a:r>
              <a:rPr lang="ko-KR" altLang="en-US" sz="1200" dirty="0"/>
              <a:t>로 설정함</a:t>
            </a:r>
            <a:r>
              <a:rPr lang="en-US" altLang="ko-KR" sz="1200" dirty="0"/>
              <a:t>.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--</a:t>
            </a:r>
            <a:r>
              <a:rPr lang="en-US" sz="1200" dirty="0" err="1"/>
              <a:t>summaries_dir</a:t>
            </a:r>
            <a:r>
              <a:rPr lang="en-US" sz="1200" dirty="0"/>
              <a:t>: </a:t>
            </a:r>
            <a:r>
              <a:rPr lang="en-US" sz="1200" dirty="0" err="1"/>
              <a:t>TensorBoard</a:t>
            </a:r>
            <a:r>
              <a:rPr lang="ko-KR" altLang="en-US" sz="1200" dirty="0"/>
              <a:t>의 요약 </a:t>
            </a:r>
            <a:r>
              <a:rPr lang="en-US" altLang="ko-KR" sz="1200" dirty="0"/>
              <a:t>log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저장할 디렉토리 지정</a:t>
            </a:r>
            <a:r>
              <a:rPr lang="en-US" altLang="ko-KR" sz="1200" dirty="0"/>
              <a:t>.</a:t>
            </a:r>
            <a:endParaRPr lang="en-US" sz="1200" dirty="0"/>
          </a:p>
          <a:p>
            <a:r>
              <a:rPr lang="ko-KR" altLang="en-US" sz="1200" dirty="0"/>
              <a:t>여기서는</a:t>
            </a:r>
            <a:r>
              <a:rPr lang="en-US" sz="1200" dirty="0"/>
              <a:t> “/content/</a:t>
            </a:r>
            <a:r>
              <a:rPr lang="en-US" sz="1200" dirty="0" err="1"/>
              <a:t>retrain_logs</a:t>
            </a:r>
            <a:r>
              <a:rPr lang="en-US" sz="1200" dirty="0"/>
              <a:t>”</a:t>
            </a:r>
            <a:r>
              <a:rPr lang="ko-KR" altLang="en-US" sz="1200" dirty="0"/>
              <a:t> 로 지정함</a:t>
            </a:r>
            <a:r>
              <a:rPr lang="en-US" altLang="ko-KR" sz="1200" dirty="0"/>
              <a:t>.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--</a:t>
            </a:r>
            <a:r>
              <a:rPr lang="en-US" sz="1200" dirty="0" err="1"/>
              <a:t>data_dir</a:t>
            </a:r>
            <a:r>
              <a:rPr lang="en-US" sz="1200" dirty="0"/>
              <a:t>: </a:t>
            </a:r>
            <a:r>
              <a:rPr lang="ko-KR" altLang="en-US" sz="1200" dirty="0"/>
              <a:t>학습 음성 데이터를 다운로드할 디렉토리 지정</a:t>
            </a:r>
            <a:r>
              <a:rPr lang="en-US" altLang="ko-KR" sz="1200" dirty="0"/>
              <a:t>.</a:t>
            </a:r>
            <a:endParaRPr lang="en-US" sz="1200" dirty="0"/>
          </a:p>
          <a:p>
            <a:r>
              <a:rPr lang="ko-KR" altLang="en-US" sz="1200" dirty="0"/>
              <a:t>여기서는</a:t>
            </a:r>
            <a:r>
              <a:rPr lang="en-US" sz="1200" dirty="0"/>
              <a:t> “/content/</a:t>
            </a:r>
            <a:r>
              <a:rPr lang="en-US" sz="1200" dirty="0" err="1"/>
              <a:t>speech_dataset</a:t>
            </a:r>
            <a:r>
              <a:rPr lang="en-US" sz="1200" dirty="0"/>
              <a:t>”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으로</a:t>
            </a:r>
            <a:r>
              <a:rPr lang="ko-KR" altLang="en-US" sz="1200" dirty="0"/>
              <a:t> 지정함</a:t>
            </a:r>
            <a:r>
              <a:rPr lang="en-US" altLang="ko-KR" sz="1200" dirty="0"/>
              <a:t>.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--</a:t>
            </a:r>
            <a:r>
              <a:rPr lang="en-US" sz="1200" dirty="0" err="1"/>
              <a:t>train_dir</a:t>
            </a:r>
            <a:r>
              <a:rPr lang="en-US" sz="1200" dirty="0"/>
              <a:t>: </a:t>
            </a:r>
            <a:r>
              <a:rPr lang="ko-KR" altLang="en-US" sz="1200" dirty="0"/>
              <a:t>학습 기록과 </a:t>
            </a:r>
            <a:r>
              <a:rPr lang="en-US" altLang="ko-KR" sz="1200" dirty="0"/>
              <a:t>checkpoint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저장할 디렉토리 지정</a:t>
            </a:r>
            <a:r>
              <a:rPr lang="en-US" altLang="ko-KR" sz="1200" dirty="0"/>
              <a:t>.</a:t>
            </a:r>
            <a:endParaRPr lang="en-US" sz="1200" dirty="0"/>
          </a:p>
          <a:p>
            <a:r>
              <a:rPr lang="ko-KR" altLang="en-US" sz="1200" dirty="0"/>
              <a:t>여기서는</a:t>
            </a:r>
            <a:r>
              <a:rPr lang="en-US" sz="1200" dirty="0"/>
              <a:t> “/content/</a:t>
            </a:r>
            <a:r>
              <a:rPr lang="en-US" sz="1200" dirty="0" err="1"/>
              <a:t>speech_commands_train</a:t>
            </a:r>
            <a:r>
              <a:rPr lang="en-US" sz="1200" dirty="0"/>
              <a:t>”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으로</a:t>
            </a:r>
            <a:r>
              <a:rPr lang="ko-KR" altLang="en-US" sz="1200" dirty="0"/>
              <a:t> 지정함</a:t>
            </a:r>
            <a:r>
              <a:rPr lang="en-US" altLang="ko-KR" sz="1200" dirty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34921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5DC672-64AA-4B3F-A27B-97CD52EA2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사물인터넷과 </a:t>
            </a:r>
            <a:r>
              <a:rPr lang="ko-KR" altLang="en-US" dirty="0" err="1"/>
              <a:t>머신러닝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0973A-BF8E-49A6-B79B-377285DB3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608662"/>
            <a:ext cx="8496944" cy="5361459"/>
          </a:xfrm>
        </p:spPr>
        <p:txBody>
          <a:bodyPr>
            <a:normAutofit/>
          </a:bodyPr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</a:pPr>
            <a:r>
              <a:rPr lang="ko-KR" altLang="en-US" sz="2000" b="1" dirty="0">
                <a:solidFill>
                  <a:srgbClr val="0000FF"/>
                </a:solidFill>
              </a:rPr>
              <a:t>간단한 음성 인식 모델 학습 예제</a:t>
            </a:r>
            <a:endParaRPr lang="en-US" altLang="ko-KR" sz="900" b="1" dirty="0">
              <a:solidFill>
                <a:srgbClr val="0000FF"/>
              </a:solidFill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/>
                </a:solidFill>
                <a:latin typeface="+mn-ea"/>
                <a:ea typeface="+mn-ea"/>
              </a:rPr>
              <a:t>Freeze the graph</a:t>
            </a: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FAB197F6-3A94-4008-95D7-97559F9F3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340768"/>
            <a:ext cx="8136904" cy="1715473"/>
          </a:xfrm>
          <a:prstGeom prst="rect">
            <a:avLst/>
          </a:prstGeom>
        </p:spPr>
      </p:pic>
      <p:sp>
        <p:nvSpPr>
          <p:cNvPr id="5" name="Kotak Teks 4">
            <a:extLst>
              <a:ext uri="{FF2B5EF4-FFF2-40B4-BE49-F238E27FC236}">
                <a16:creationId xmlns:a16="http://schemas.microsoft.com/office/drawing/2014/main" id="{7E6410BC-44D9-467A-B2F4-6B8E937558E2}"/>
              </a:ext>
            </a:extLst>
          </p:cNvPr>
          <p:cNvSpPr txBox="1"/>
          <p:nvPr/>
        </p:nvSpPr>
        <p:spPr>
          <a:xfrm>
            <a:off x="395536" y="3201595"/>
            <a:ext cx="6938646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 err="1"/>
              <a:t>텐서플로우에서</a:t>
            </a:r>
            <a:r>
              <a:rPr lang="ko-KR" altLang="en-US" sz="1200" dirty="0"/>
              <a:t> 제공하는 </a:t>
            </a:r>
            <a:r>
              <a:rPr lang="en-US" altLang="ko-KR" sz="1200" dirty="0" err="1"/>
              <a:t>freeze.py</a:t>
            </a:r>
            <a:r>
              <a:rPr lang="ko-KR" altLang="en-US" sz="1200" dirty="0"/>
              <a:t> 코드를 통해 학습 모델을 </a:t>
            </a:r>
            <a:r>
              <a:rPr lang="en-US" altLang="ko-KR" sz="1200" dirty="0"/>
              <a:t>.</a:t>
            </a:r>
            <a:r>
              <a:rPr lang="en-US" altLang="ko-KR" sz="1200" dirty="0" err="1"/>
              <a:t>pb</a:t>
            </a:r>
            <a:r>
              <a:rPr lang="ko-KR" altLang="en-US" sz="1200" dirty="0" err="1"/>
              <a:t>라고</a:t>
            </a:r>
            <a:r>
              <a:rPr lang="ko-KR" altLang="en-US" sz="1200" dirty="0"/>
              <a:t> 하는 파일로 저장할 수 있음</a:t>
            </a:r>
            <a:r>
              <a:rPr lang="en-US" altLang="ko-KR" sz="1200" dirty="0"/>
              <a:t>.</a:t>
            </a:r>
            <a:br>
              <a:rPr lang="en-US" sz="1200" dirty="0"/>
            </a:br>
            <a:r>
              <a:rPr lang="en-US" sz="1200" dirty="0"/>
              <a:t>“</a:t>
            </a:r>
            <a:r>
              <a:rPr lang="en-US" sz="1200" dirty="0" err="1"/>
              <a:t>tensorflow</a:t>
            </a:r>
            <a:r>
              <a:rPr lang="en-US" sz="1200" dirty="0"/>
              <a:t>/tensorflow/examples/speech_commands/</a:t>
            </a:r>
            <a:r>
              <a:rPr lang="en-US" sz="1200" dirty="0" err="1"/>
              <a:t>freeze.py</a:t>
            </a:r>
            <a:r>
              <a:rPr lang="en-US" sz="1200" dirty="0"/>
              <a:t>”</a:t>
            </a:r>
          </a:p>
        </p:txBody>
      </p:sp>
      <p:sp>
        <p:nvSpPr>
          <p:cNvPr id="6" name="Kotak Teks 5">
            <a:extLst>
              <a:ext uri="{FF2B5EF4-FFF2-40B4-BE49-F238E27FC236}">
                <a16:creationId xmlns:a16="http://schemas.microsoft.com/office/drawing/2014/main" id="{E41C004E-F973-4C85-8443-85B236B8911A}"/>
              </a:ext>
            </a:extLst>
          </p:cNvPr>
          <p:cNvSpPr txBox="1"/>
          <p:nvPr/>
        </p:nvSpPr>
        <p:spPr>
          <a:xfrm>
            <a:off x="395536" y="4365104"/>
            <a:ext cx="6938646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--</a:t>
            </a:r>
            <a:r>
              <a:rPr lang="en-US" sz="1200" dirty="0" err="1"/>
              <a:t>output_file</a:t>
            </a:r>
            <a:r>
              <a:rPr lang="en-US" sz="1200" dirty="0"/>
              <a:t>: </a:t>
            </a:r>
            <a:r>
              <a:rPr lang="ko-KR" altLang="en-US" sz="1200" dirty="0"/>
              <a:t>모델 파일이 저장될 경로 지정</a:t>
            </a:r>
            <a:r>
              <a:rPr lang="en-US" altLang="ko-KR" sz="1200" dirty="0"/>
              <a:t>.</a:t>
            </a:r>
            <a:endParaRPr lang="en-US" sz="1200" dirty="0"/>
          </a:p>
          <a:p>
            <a:r>
              <a:rPr lang="ko-KR" altLang="en-US" sz="1200" dirty="0"/>
              <a:t>여기서는 </a:t>
            </a:r>
            <a:r>
              <a:rPr lang="en-US" sz="1200" dirty="0"/>
              <a:t>“/content/</a:t>
            </a:r>
            <a:r>
              <a:rPr lang="en-US" sz="1200" dirty="0" err="1"/>
              <a:t>tiny_conv.pb</a:t>
            </a:r>
            <a:r>
              <a:rPr lang="en-US" sz="1200" dirty="0"/>
              <a:t>”</a:t>
            </a:r>
            <a:r>
              <a:rPr lang="ko-KR" altLang="en-US" sz="1200" dirty="0"/>
              <a:t> 로 지정함</a:t>
            </a:r>
            <a:r>
              <a:rPr lang="en-US" altLang="ko-KR" sz="1200" dirty="0"/>
              <a:t>.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--</a:t>
            </a:r>
            <a:r>
              <a:rPr lang="en-US" sz="1200" dirty="0" err="1"/>
              <a:t>start_checkpoint</a:t>
            </a:r>
            <a:r>
              <a:rPr lang="en-US" sz="1200" dirty="0"/>
              <a:t>: </a:t>
            </a:r>
            <a:r>
              <a:rPr lang="ko-KR" altLang="en-US" sz="1200" dirty="0"/>
              <a:t>지정을 할 경우 </a:t>
            </a:r>
            <a:r>
              <a:rPr lang="ko-KR" altLang="en-US" sz="1200" dirty="0" err="1"/>
              <a:t>사전학습된</a:t>
            </a:r>
            <a:r>
              <a:rPr lang="ko-KR" altLang="en-US" sz="1200" dirty="0"/>
              <a:t> 모델을 불러옴</a:t>
            </a:r>
            <a:r>
              <a:rPr lang="en-US" altLang="ko-KR" sz="1200" dirty="0"/>
              <a:t>.</a:t>
            </a:r>
            <a:endParaRPr lang="en-US" sz="1200" dirty="0"/>
          </a:p>
          <a:p>
            <a:r>
              <a:rPr lang="ko-KR" altLang="en-US" sz="1200" dirty="0"/>
              <a:t>여기서는 마지막 학습 단계에서 저장된 모델 </a:t>
            </a:r>
            <a:r>
              <a:rPr lang="ko-KR" altLang="en-US" sz="1200" dirty="0" err="1"/>
              <a:t>파라미터를</a:t>
            </a:r>
            <a:r>
              <a:rPr lang="ko-KR" altLang="en-US" sz="1200" dirty="0"/>
              <a:t> 불러옴</a:t>
            </a:r>
            <a:r>
              <a:rPr lang="en-US" altLang="ko-KR" sz="1200" dirty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102074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5DC672-64AA-4B3F-A27B-97CD52EA2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사물인터넷과 </a:t>
            </a:r>
            <a:r>
              <a:rPr lang="ko-KR" altLang="en-US" dirty="0" err="1"/>
              <a:t>머신러닝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0973A-BF8E-49A6-B79B-377285DB3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608662"/>
            <a:ext cx="8496944" cy="5361459"/>
          </a:xfrm>
        </p:spPr>
        <p:txBody>
          <a:bodyPr>
            <a:normAutofit/>
          </a:bodyPr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</a:pPr>
            <a:r>
              <a:rPr lang="ko-KR" altLang="en-US" sz="2000" b="1" dirty="0">
                <a:solidFill>
                  <a:srgbClr val="0000FF"/>
                </a:solidFill>
              </a:rPr>
              <a:t>간단한 음성 인식 모델 학습 예제</a:t>
            </a:r>
            <a:endParaRPr lang="en-US" altLang="ko-KR" sz="900" b="1" dirty="0">
              <a:solidFill>
                <a:srgbClr val="0000FF"/>
              </a:solidFill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/>
                </a:solidFill>
                <a:latin typeface="+mn-ea"/>
                <a:ea typeface="+mn-ea"/>
              </a:rPr>
              <a:t>모델의 형태 변경</a:t>
            </a:r>
            <a:endParaRPr lang="en-US" altLang="ko-KR" sz="16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/>
          </a:p>
        </p:txBody>
      </p:sp>
      <p:pic>
        <p:nvPicPr>
          <p:cNvPr id="7" name="Gambar 6">
            <a:extLst>
              <a:ext uri="{FF2B5EF4-FFF2-40B4-BE49-F238E27FC236}">
                <a16:creationId xmlns:a16="http://schemas.microsoft.com/office/drawing/2014/main" id="{AD3AED5B-B353-42D4-A6CE-31D7069F8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268760"/>
            <a:ext cx="7499620" cy="1748264"/>
          </a:xfrm>
          <a:prstGeom prst="rect">
            <a:avLst/>
          </a:prstGeom>
        </p:spPr>
      </p:pic>
      <p:sp>
        <p:nvSpPr>
          <p:cNvPr id="10" name="Kotak Teks 9">
            <a:extLst>
              <a:ext uri="{FF2B5EF4-FFF2-40B4-BE49-F238E27FC236}">
                <a16:creationId xmlns:a16="http://schemas.microsoft.com/office/drawing/2014/main" id="{0F32A554-D8ED-4217-9942-D9973354F03B}"/>
              </a:ext>
            </a:extLst>
          </p:cNvPr>
          <p:cNvSpPr txBox="1"/>
          <p:nvPr/>
        </p:nvSpPr>
        <p:spPr>
          <a:xfrm>
            <a:off x="683568" y="2492896"/>
            <a:ext cx="6938646" cy="24929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err="1"/>
              <a:t>toco</a:t>
            </a:r>
            <a:r>
              <a:rPr lang="ko-KR" altLang="en-US" sz="1200" dirty="0"/>
              <a:t> 명령어를 통해 </a:t>
            </a:r>
            <a:r>
              <a:rPr lang="en-US" altLang="ko-KR" sz="1200" dirty="0"/>
              <a:t>TensorFlow Lite Converter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실행할 수 있음</a:t>
            </a:r>
            <a:r>
              <a:rPr lang="en-US" altLang="ko-KR" sz="1200" dirty="0"/>
              <a:t>.</a:t>
            </a:r>
            <a:r>
              <a:rPr lang="ko-KR" altLang="en-US" sz="1200" dirty="0"/>
              <a:t> 해당 기능으로 기존의 </a:t>
            </a:r>
            <a:r>
              <a:rPr lang="ko-KR" altLang="en-US" sz="1200" dirty="0" err="1"/>
              <a:t>텐서플로우에서</a:t>
            </a:r>
            <a:r>
              <a:rPr lang="ko-KR" altLang="en-US" sz="1200" dirty="0"/>
              <a:t> 학습된 모델을 </a:t>
            </a:r>
            <a:r>
              <a:rPr lang="ko-KR" altLang="en-US" sz="1200" dirty="0" err="1"/>
              <a:t>텐서플로우</a:t>
            </a:r>
            <a:r>
              <a:rPr lang="ko-KR" altLang="en-US" sz="1200" dirty="0"/>
              <a:t> </a:t>
            </a:r>
            <a:r>
              <a:rPr lang="en-US" altLang="ko-KR" sz="1200" dirty="0"/>
              <a:t>Lite</a:t>
            </a:r>
            <a:r>
              <a:rPr lang="ko-KR" altLang="en-US" sz="1200" dirty="0"/>
              <a:t>에서 사용할 수 있는 모델로 변경할 수 있음</a:t>
            </a:r>
            <a:r>
              <a:rPr lang="en-US" altLang="ko-KR" sz="1200" dirty="0"/>
              <a:t>.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--</a:t>
            </a:r>
            <a:r>
              <a:rPr lang="en-US" sz="1200" dirty="0" err="1"/>
              <a:t>graph_def_file</a:t>
            </a:r>
            <a:r>
              <a:rPr lang="en-US" sz="1200" dirty="0"/>
              <a:t>: </a:t>
            </a:r>
            <a:r>
              <a:rPr lang="ko-KR" altLang="en-US" sz="1200" dirty="0"/>
              <a:t>기존 </a:t>
            </a:r>
            <a:r>
              <a:rPr lang="ko-KR" altLang="en-US" sz="1200" dirty="0" err="1"/>
              <a:t>텐서플로우</a:t>
            </a:r>
            <a:r>
              <a:rPr lang="ko-KR" altLang="en-US" sz="1200" dirty="0"/>
              <a:t> 모델 파일의 경로 지정</a:t>
            </a:r>
            <a:r>
              <a:rPr lang="en-US" altLang="ko-KR" sz="1200" dirty="0"/>
              <a:t>.</a:t>
            </a:r>
            <a:r>
              <a:rPr lang="ko-KR" altLang="en-US" sz="1200" dirty="0"/>
              <a:t> 여기서는 </a:t>
            </a:r>
            <a:r>
              <a:rPr lang="en-US" sz="1200" dirty="0"/>
              <a:t>“/content/</a:t>
            </a:r>
            <a:r>
              <a:rPr lang="en-US" sz="1200" dirty="0" err="1"/>
              <a:t>tiny_conv.pb</a:t>
            </a:r>
            <a:r>
              <a:rPr lang="en-US" sz="1200" dirty="0"/>
              <a:t>”</a:t>
            </a:r>
            <a:r>
              <a:rPr lang="ko-KR" altLang="en-US" sz="1200" dirty="0"/>
              <a:t>로 지정함</a:t>
            </a:r>
            <a:r>
              <a:rPr lang="en-US" altLang="ko-KR" sz="1200" dirty="0"/>
              <a:t>.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--</a:t>
            </a:r>
            <a:r>
              <a:rPr lang="en-US" sz="1200" dirty="0" err="1"/>
              <a:t>input_arrays</a:t>
            </a:r>
            <a:r>
              <a:rPr lang="en-US" sz="1200" dirty="0"/>
              <a:t>: </a:t>
            </a:r>
            <a:r>
              <a:rPr lang="ko-KR" altLang="en-US" sz="1200" dirty="0"/>
              <a:t>입력 배열의 이름 지정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r>
              <a:rPr lang="en-US" sz="1200" dirty="0" err="1"/>
              <a:t>tiny_conv</a:t>
            </a:r>
            <a:r>
              <a:rPr lang="ko-KR" altLang="en-US" sz="1200" dirty="0"/>
              <a:t> 모델의 입력 배열 이름을 </a:t>
            </a:r>
            <a:r>
              <a:rPr lang="en-US" altLang="ko-KR" sz="1200" dirty="0"/>
              <a:t>Reshape_2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으로</a:t>
            </a:r>
            <a:r>
              <a:rPr lang="ko-KR" altLang="en-US" sz="1200" dirty="0"/>
              <a:t> 지정함</a:t>
            </a:r>
            <a:r>
              <a:rPr lang="en-US" altLang="ko-KR" sz="1200" dirty="0"/>
              <a:t>.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--</a:t>
            </a:r>
            <a:r>
              <a:rPr lang="en-US" sz="1200" dirty="0" err="1"/>
              <a:t>input_shapes</a:t>
            </a:r>
            <a:r>
              <a:rPr lang="en-US" sz="1200" dirty="0"/>
              <a:t>: </a:t>
            </a:r>
            <a:r>
              <a:rPr lang="ko-KR" altLang="en-US" sz="1200" dirty="0"/>
              <a:t>입력 데이터의 </a:t>
            </a:r>
            <a:r>
              <a:rPr lang="en-US" altLang="ko-KR" sz="1200" dirty="0"/>
              <a:t>shape</a:t>
            </a:r>
            <a:r>
              <a:rPr lang="ko-KR" altLang="en-US" sz="1200" dirty="0"/>
              <a:t> 지정</a:t>
            </a:r>
            <a:r>
              <a:rPr lang="en-US" altLang="ko-KR" sz="1200" dirty="0"/>
              <a:t>.</a:t>
            </a:r>
            <a:r>
              <a:rPr lang="ko-KR" altLang="en-US" sz="1200" dirty="0"/>
              <a:t> 여기서 </a:t>
            </a:r>
            <a:r>
              <a:rPr lang="en-US" altLang="ko-KR" sz="1200" dirty="0" err="1"/>
              <a:t>tiny_conv</a:t>
            </a:r>
            <a:r>
              <a:rPr lang="ko-KR" altLang="en-US" sz="1200" dirty="0"/>
              <a:t> 모델의 입력 </a:t>
            </a:r>
            <a:r>
              <a:rPr lang="en-US" altLang="ko-KR" sz="1200" dirty="0"/>
              <a:t>shape</a:t>
            </a:r>
            <a:r>
              <a:rPr lang="ko-KR" altLang="en-US" sz="1200" dirty="0"/>
              <a:t>는 </a:t>
            </a:r>
            <a:r>
              <a:rPr lang="en-US" altLang="ko-KR" sz="1200" dirty="0"/>
              <a:t>1,49,40,1</a:t>
            </a:r>
            <a:r>
              <a:rPr lang="ko-KR" altLang="en-US" sz="1200" dirty="0"/>
              <a:t> 로 지정함</a:t>
            </a:r>
            <a:r>
              <a:rPr lang="en-US" altLang="ko-KR" sz="1200" dirty="0"/>
              <a:t>.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--</a:t>
            </a:r>
            <a:r>
              <a:rPr lang="en-US" sz="1200" dirty="0" err="1"/>
              <a:t>output_arrays</a:t>
            </a:r>
            <a:r>
              <a:rPr lang="en-US" sz="1200" dirty="0"/>
              <a:t>:</a:t>
            </a:r>
            <a:r>
              <a:rPr lang="ko-KR" altLang="en-US" sz="1200" dirty="0"/>
              <a:t> 출력 배열의 이름 지정</a:t>
            </a:r>
            <a:r>
              <a:rPr lang="en-US" altLang="ko-KR" sz="1200" dirty="0"/>
              <a:t>.</a:t>
            </a:r>
            <a:r>
              <a:rPr lang="ko-KR" altLang="en-US" sz="1200" dirty="0"/>
              <a:t> 여기서 출력 배열의 이름을 </a:t>
            </a:r>
            <a:r>
              <a:rPr lang="en-US" altLang="ko-KR" sz="1200" dirty="0" err="1"/>
              <a:t>labels_softmax</a:t>
            </a:r>
            <a:r>
              <a:rPr lang="ko-KR" altLang="en-US" sz="1200" dirty="0"/>
              <a:t>로 지정함</a:t>
            </a:r>
            <a:r>
              <a:rPr lang="en-US" altLang="ko-KR" sz="1200" dirty="0"/>
              <a:t>.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--</a:t>
            </a:r>
            <a:r>
              <a:rPr lang="en-US" sz="1200" dirty="0" err="1"/>
              <a:t>inference_type</a:t>
            </a:r>
            <a:r>
              <a:rPr lang="en-US" sz="1200" dirty="0"/>
              <a:t>:</a:t>
            </a:r>
            <a:r>
              <a:rPr lang="ko-KR" altLang="en-US" sz="1200" dirty="0"/>
              <a:t> 출력 데이터의 </a:t>
            </a:r>
            <a:r>
              <a:rPr lang="ko-KR" altLang="en-US" sz="1200" dirty="0" err="1"/>
              <a:t>자료형</a:t>
            </a:r>
            <a:r>
              <a:rPr lang="ko-KR" altLang="en-US" sz="1200" dirty="0"/>
              <a:t> 지정</a:t>
            </a:r>
            <a:r>
              <a:rPr lang="en-US" altLang="ko-KR" sz="1200" dirty="0"/>
              <a:t>.</a:t>
            </a:r>
            <a:r>
              <a:rPr lang="ko-KR" altLang="en-US" sz="1200" dirty="0"/>
              <a:t> 여기서는 </a:t>
            </a:r>
            <a:r>
              <a:rPr lang="en-US" altLang="ko-KR" sz="1200" dirty="0"/>
              <a:t>microcontroller</a:t>
            </a:r>
            <a:r>
              <a:rPr lang="ko-KR" altLang="en-US" sz="1200" dirty="0"/>
              <a:t>에서 모델을 사용할 것이므로</a:t>
            </a:r>
            <a:endParaRPr lang="en-US" altLang="ko-KR" sz="1200" dirty="0"/>
          </a:p>
          <a:p>
            <a:r>
              <a:rPr lang="en-US" altLang="ko-KR" sz="1200" dirty="0"/>
              <a:t>QUANTIZED_UINT8</a:t>
            </a:r>
            <a:r>
              <a:rPr lang="ko-KR" altLang="en-US" sz="1200" dirty="0" err="1"/>
              <a:t>으로</a:t>
            </a:r>
            <a:r>
              <a:rPr lang="ko-KR" altLang="en-US" sz="1200" dirty="0"/>
              <a:t> 지정함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72964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5DC672-64AA-4B3F-A27B-97CD52EA2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사물인터넷과 </a:t>
            </a:r>
            <a:r>
              <a:rPr lang="ko-KR" altLang="en-US" dirty="0" err="1"/>
              <a:t>머신러닝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0973A-BF8E-49A6-B79B-377285DB3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608662"/>
            <a:ext cx="8496944" cy="5361459"/>
          </a:xfrm>
        </p:spPr>
        <p:txBody>
          <a:bodyPr>
            <a:normAutofit/>
          </a:bodyPr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</a:pPr>
            <a:r>
              <a:rPr lang="ko-KR" altLang="en-US" sz="2000" b="1" dirty="0">
                <a:solidFill>
                  <a:srgbClr val="0000FF"/>
                </a:solidFill>
              </a:rPr>
              <a:t>간단한 음성 인식 모델 학습 예제</a:t>
            </a:r>
            <a:endParaRPr lang="en-US" altLang="ko-KR" sz="900" b="1" dirty="0">
              <a:solidFill>
                <a:srgbClr val="0000FF"/>
              </a:solidFill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solidFill>
                  <a:schemeClr val="tx1"/>
                </a:solidFill>
                <a:latin typeface="+mn-ea"/>
                <a:ea typeface="+mn-ea"/>
              </a:rPr>
              <a:t>텐서플로우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ea typeface="+mn-ea"/>
              </a:rPr>
              <a:t>Lite 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ea typeface="+mn-ea"/>
              </a:rPr>
              <a:t>모델을 </a:t>
            </a:r>
            <a:r>
              <a:rPr lang="en-US" altLang="ko-KR" sz="1600" dirty="0">
                <a:solidFill>
                  <a:schemeClr val="tx1"/>
                </a:solidFill>
                <a:latin typeface="+mn-ea"/>
                <a:ea typeface="+mn-ea"/>
              </a:rPr>
              <a:t>C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ea typeface="+mn-ea"/>
              </a:rPr>
              <a:t> 파일로 변환하여 마이크로컨트롤러에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  <a:ea typeface="+mn-ea"/>
              </a:rPr>
              <a:t>로드하는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ea typeface="+mn-ea"/>
              </a:rPr>
              <a:t> 방법</a:t>
            </a:r>
            <a:endParaRPr lang="en-US" altLang="ko-KR" sz="16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0D2EF3-9F2E-4E87-BF63-9EA99290C892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sz="105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사물인터넷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5E7B1B1A-09EE-4CA5-9921-0EC402889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556792"/>
            <a:ext cx="3717801" cy="2984143"/>
          </a:xfrm>
          <a:prstGeom prst="rect">
            <a:avLst/>
          </a:prstGeom>
        </p:spPr>
      </p:pic>
      <p:sp>
        <p:nvSpPr>
          <p:cNvPr id="5" name="Kotak Teks 4">
            <a:extLst>
              <a:ext uri="{FF2B5EF4-FFF2-40B4-BE49-F238E27FC236}">
                <a16:creationId xmlns:a16="http://schemas.microsoft.com/office/drawing/2014/main" id="{A46F8337-BDAC-4D57-8F5D-3FB7AC323A70}"/>
              </a:ext>
            </a:extLst>
          </p:cNvPr>
          <p:cNvSpPr txBox="1"/>
          <p:nvPr/>
        </p:nvSpPr>
        <p:spPr>
          <a:xfrm>
            <a:off x="4329360" y="1556792"/>
            <a:ext cx="4779143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apt-get [OPTIONS] install [PACKAGES] </a:t>
            </a:r>
            <a:br>
              <a:rPr lang="en-US" sz="1200" dirty="0"/>
            </a:br>
            <a:r>
              <a:rPr lang="ko-KR" altLang="en-US" sz="1200" dirty="0"/>
              <a:t>리눅스 패키지를 설치할 때 사용하는 명령어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-</a:t>
            </a:r>
            <a:r>
              <a:rPr lang="en-US" sz="1200" dirty="0" err="1"/>
              <a:t>qq</a:t>
            </a:r>
            <a:r>
              <a:rPr lang="ko-KR" altLang="en-US" sz="1200" dirty="0"/>
              <a:t> 는 설치할 때 텍스트 출력을 나오지 않게 하는 옵션</a:t>
            </a:r>
            <a:endParaRPr lang="en-US" sz="1200" dirty="0"/>
          </a:p>
          <a:p>
            <a:endParaRPr lang="en-US" sz="1200" dirty="0"/>
          </a:p>
          <a:p>
            <a:r>
              <a:rPr lang="en-US" sz="1200" dirty="0" err="1"/>
              <a:t>xxd</a:t>
            </a:r>
            <a:r>
              <a:rPr lang="en-US" sz="1200" dirty="0"/>
              <a:t> </a:t>
            </a:r>
            <a:r>
              <a:rPr lang="ko-KR" altLang="en-US" sz="1200" dirty="0"/>
              <a:t>패키지를 통해 </a:t>
            </a:r>
            <a:r>
              <a:rPr lang="ko-KR" altLang="en-US" sz="1200" dirty="0" err="1"/>
              <a:t>텐서플로우</a:t>
            </a:r>
            <a:r>
              <a:rPr lang="ko-KR" altLang="en-US" sz="1200" dirty="0"/>
              <a:t> </a:t>
            </a:r>
            <a:r>
              <a:rPr lang="en-US" altLang="ko-KR" sz="1200" dirty="0"/>
              <a:t>Lite </a:t>
            </a:r>
            <a:r>
              <a:rPr lang="ko-KR" altLang="en-US" sz="1200" dirty="0"/>
              <a:t>모델을 </a:t>
            </a:r>
            <a:r>
              <a:rPr lang="en-US" altLang="ko-KR" sz="1200" dirty="0"/>
              <a:t>C++ </a:t>
            </a:r>
            <a:r>
              <a:rPr lang="ko-KR" altLang="en-US" sz="1200" dirty="0"/>
              <a:t>파일로 변환할 수 있음</a:t>
            </a:r>
            <a:endParaRPr lang="en-US" sz="1200" b="0" i="0" dirty="0">
              <a:effectLst/>
              <a:latin typeface="Arial" panose="020B0604020202020204" pitchFamily="34" charset="0"/>
            </a:endParaRPr>
          </a:p>
          <a:p>
            <a:endParaRPr lang="en-US" sz="1200" dirty="0">
              <a:latin typeface="Arial" panose="020B0604020202020204" pitchFamily="34" charset="0"/>
            </a:endParaRPr>
          </a:p>
          <a:p>
            <a:r>
              <a:rPr lang="en-US" sz="1200" b="0" i="0" dirty="0">
                <a:effectLst/>
                <a:latin typeface="Arial" panose="020B0604020202020204" pitchFamily="34" charset="0"/>
              </a:rPr>
              <a:t>“</a:t>
            </a:r>
            <a:r>
              <a:rPr lang="en-US" sz="1200" b="0" i="0" dirty="0" err="1">
                <a:effectLst/>
                <a:latin typeface="Arial" panose="020B0604020202020204" pitchFamily="34" charset="0"/>
              </a:rPr>
              <a:t>xxd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 -</a:t>
            </a:r>
            <a:r>
              <a:rPr lang="en-US" sz="1200" b="0" i="0" dirty="0" err="1">
                <a:effectLst/>
                <a:latin typeface="Arial" panose="020B0604020202020204" pitchFamily="34" charset="0"/>
              </a:rPr>
              <a:t>i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 /content/</a:t>
            </a:r>
            <a:r>
              <a:rPr lang="en-US" sz="1200" b="0" i="0" dirty="0" err="1">
                <a:effectLst/>
                <a:latin typeface="Arial" panose="020B0604020202020204" pitchFamily="34" charset="0"/>
              </a:rPr>
              <a:t>tiny_conv.tflite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 &gt; /content/</a:t>
            </a:r>
            <a:r>
              <a:rPr lang="en-US" sz="1200" b="0" i="0" dirty="0" err="1">
                <a:effectLst/>
                <a:latin typeface="Arial" panose="020B0604020202020204" pitchFamily="34" charset="0"/>
              </a:rPr>
              <a:t>tiny_conv.cc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”</a:t>
            </a:r>
            <a:endParaRPr lang="en-US" sz="1200" dirty="0">
              <a:latin typeface="Arial" panose="020B0604020202020204" pitchFamily="34" charset="0"/>
            </a:endParaRPr>
          </a:p>
          <a:p>
            <a:endParaRPr lang="en-US" sz="1200" b="0" i="0" dirty="0">
              <a:effectLst/>
              <a:latin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</a:rPr>
              <a:t>cat </a:t>
            </a:r>
            <a:r>
              <a:rPr lang="ko-KR" altLang="en-US" sz="1200" dirty="0">
                <a:latin typeface="Arial" panose="020B0604020202020204" pitchFamily="34" charset="0"/>
              </a:rPr>
              <a:t>명령어를 통해 파일 내용을 확인할 수 있음</a:t>
            </a:r>
            <a:endParaRPr lang="en-US" sz="1200" dirty="0">
              <a:latin typeface="Arial" panose="020B0604020202020204" pitchFamily="34" charset="0"/>
            </a:endParaRPr>
          </a:p>
        </p:txBody>
      </p:sp>
      <p:sp>
        <p:nvSpPr>
          <p:cNvPr id="6" name="Kotak Teks 5">
            <a:extLst>
              <a:ext uri="{FF2B5EF4-FFF2-40B4-BE49-F238E27FC236}">
                <a16:creationId xmlns:a16="http://schemas.microsoft.com/office/drawing/2014/main" id="{8F341910-449D-4DA4-A90A-1A55CB98815C}"/>
              </a:ext>
            </a:extLst>
          </p:cNvPr>
          <p:cNvSpPr txBox="1"/>
          <p:nvPr/>
        </p:nvSpPr>
        <p:spPr>
          <a:xfrm>
            <a:off x="4336216" y="4005064"/>
            <a:ext cx="4248472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0" i="0" dirty="0">
                <a:effectLst/>
                <a:latin typeface="Arial" panose="020B0604020202020204" pitchFamily="34" charset="0"/>
              </a:rPr>
              <a:t>위의 </a:t>
            </a:r>
            <a:r>
              <a:rPr lang="en-US" altLang="ko-KR" sz="1200" b="0" i="0" dirty="0">
                <a:effectLst/>
                <a:latin typeface="Arial" panose="020B0604020202020204" pitchFamily="34" charset="0"/>
              </a:rPr>
              <a:t>16</a:t>
            </a:r>
            <a:r>
              <a:rPr lang="ko-KR" altLang="en-US" sz="1200" b="0" i="0" dirty="0">
                <a:effectLst/>
                <a:latin typeface="Arial" panose="020B0604020202020204" pitchFamily="34" charset="0"/>
              </a:rPr>
              <a:t>진수 출력을 </a:t>
            </a:r>
            <a:r>
              <a:rPr lang="ko-KR" altLang="en-US" sz="1200" b="0" i="0" dirty="0" err="1">
                <a:effectLst/>
                <a:latin typeface="Arial" panose="020B0604020202020204" pitchFamily="34" charset="0"/>
              </a:rPr>
              <a:t>아두이노의</a:t>
            </a:r>
            <a:r>
              <a:rPr lang="ko-KR" altLang="en-US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altLang="ko-KR" sz="1200" dirty="0" err="1">
                <a:latin typeface="Arial" panose="020B0604020202020204" pitchFamily="34" charset="0"/>
              </a:rPr>
              <a:t>micro_feature_tiny_conv_micro_features_model_data.cpp</a:t>
            </a:r>
            <a:r>
              <a:rPr lang="en-US" altLang="ko-KR" sz="1200" dirty="0">
                <a:latin typeface="Arial" panose="020B0604020202020204" pitchFamily="34" charset="0"/>
              </a:rPr>
              <a:t>  </a:t>
            </a:r>
            <a:r>
              <a:rPr lang="ko-KR" altLang="en-US" sz="1200" dirty="0">
                <a:latin typeface="Arial" panose="020B0604020202020204" pitchFamily="34" charset="0"/>
              </a:rPr>
              <a:t>파일의</a:t>
            </a:r>
            <a:r>
              <a:rPr lang="en-US" altLang="ko-KR" sz="1200" dirty="0">
                <a:latin typeface="Arial" panose="020B0604020202020204" pitchFamily="34" charset="0"/>
              </a:rPr>
              <a:t> DATA_ALIGH_ATTRIBUTE</a:t>
            </a:r>
            <a:r>
              <a:rPr lang="ko-KR" altLang="en-US" sz="1200" dirty="0">
                <a:latin typeface="Arial" panose="020B0604020202020204" pitchFamily="34" charset="0"/>
              </a:rPr>
              <a:t> 변수에 </a:t>
            </a:r>
            <a:r>
              <a:rPr lang="ko-KR" altLang="en-US" sz="1200" b="0" i="0" dirty="0">
                <a:effectLst/>
                <a:latin typeface="Arial" panose="020B0604020202020204" pitchFamily="34" charset="0"/>
              </a:rPr>
              <a:t>복사함</a:t>
            </a:r>
            <a:endParaRPr lang="en-US" sz="1200" b="0" i="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13" name="Gambar 12">
            <a:extLst>
              <a:ext uri="{FF2B5EF4-FFF2-40B4-BE49-F238E27FC236}">
                <a16:creationId xmlns:a16="http://schemas.microsoft.com/office/drawing/2014/main" id="{2D3BA53D-5207-489C-8964-A67037D21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129" y="4776284"/>
            <a:ext cx="1640747" cy="188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280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"/>
            <a:ext cx="9144000" cy="6851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L 도형 5"/>
          <p:cNvSpPr/>
          <p:nvPr/>
        </p:nvSpPr>
        <p:spPr bwMode="auto">
          <a:xfrm flipH="1">
            <a:off x="-2" y="6014746"/>
            <a:ext cx="9147457" cy="836787"/>
          </a:xfrm>
          <a:custGeom>
            <a:avLst/>
            <a:gdLst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18778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2969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75356"/>
              <a:gd name="connsiteY0" fmla="*/ 0 h 786010"/>
              <a:gd name="connsiteX1" fmla="*/ 1758749 w 9375356"/>
              <a:gd name="connsiteY1" fmla="*/ 2181 h 786010"/>
              <a:gd name="connsiteX2" fmla="*/ 2425499 w 9375356"/>
              <a:gd name="connsiteY2" fmla="*/ 308368 h 786010"/>
              <a:gd name="connsiteX3" fmla="*/ 9375356 w 9375356"/>
              <a:gd name="connsiteY3" fmla="*/ 308368 h 786010"/>
              <a:gd name="connsiteX4" fmla="*/ 9375356 w 9375356"/>
              <a:gd name="connsiteY4" fmla="*/ 786010 h 786010"/>
              <a:gd name="connsiteX5" fmla="*/ 14288 w 9375356"/>
              <a:gd name="connsiteY5" fmla="*/ 786010 h 786010"/>
              <a:gd name="connsiteX6" fmla="*/ 0 w 9375356"/>
              <a:gd name="connsiteY6" fmla="*/ 0 h 786010"/>
              <a:gd name="connsiteX0" fmla="*/ 0 w 9375356"/>
              <a:gd name="connsiteY0" fmla="*/ 0 h 786010"/>
              <a:gd name="connsiteX1" fmla="*/ 1758749 w 9375356"/>
              <a:gd name="connsiteY1" fmla="*/ 2181 h 786010"/>
              <a:gd name="connsiteX2" fmla="*/ 2425499 w 9375356"/>
              <a:gd name="connsiteY2" fmla="*/ 308368 h 786010"/>
              <a:gd name="connsiteX3" fmla="*/ 9375356 w 9375356"/>
              <a:gd name="connsiteY3" fmla="*/ 308368 h 786010"/>
              <a:gd name="connsiteX4" fmla="*/ 9375356 w 9375356"/>
              <a:gd name="connsiteY4" fmla="*/ 786010 h 786010"/>
              <a:gd name="connsiteX5" fmla="*/ 2381 w 9375356"/>
              <a:gd name="connsiteY5" fmla="*/ 786010 h 786010"/>
              <a:gd name="connsiteX6" fmla="*/ 0 w 9375356"/>
              <a:gd name="connsiteY6" fmla="*/ 0 h 786010"/>
              <a:gd name="connsiteX0" fmla="*/ 2488 w 9373081"/>
              <a:gd name="connsiteY0" fmla="*/ 17447 h 783829"/>
              <a:gd name="connsiteX1" fmla="*/ 1756474 w 9373081"/>
              <a:gd name="connsiteY1" fmla="*/ 0 h 783829"/>
              <a:gd name="connsiteX2" fmla="*/ 2423224 w 9373081"/>
              <a:gd name="connsiteY2" fmla="*/ 306187 h 783829"/>
              <a:gd name="connsiteX3" fmla="*/ 9373081 w 9373081"/>
              <a:gd name="connsiteY3" fmla="*/ 306187 h 783829"/>
              <a:gd name="connsiteX4" fmla="*/ 9373081 w 9373081"/>
              <a:gd name="connsiteY4" fmla="*/ 783829 h 783829"/>
              <a:gd name="connsiteX5" fmla="*/ 106 w 9373081"/>
              <a:gd name="connsiteY5" fmla="*/ 783829 h 783829"/>
              <a:gd name="connsiteX6" fmla="*/ 2488 w 9373081"/>
              <a:gd name="connsiteY6" fmla="*/ 17447 h 783829"/>
              <a:gd name="connsiteX0" fmla="*/ 2488 w 9373081"/>
              <a:gd name="connsiteY0" fmla="*/ 0 h 766382"/>
              <a:gd name="connsiteX1" fmla="*/ 1756474 w 9373081"/>
              <a:gd name="connsiteY1" fmla="*/ 0 h 766382"/>
              <a:gd name="connsiteX2" fmla="*/ 2423224 w 9373081"/>
              <a:gd name="connsiteY2" fmla="*/ 288740 h 766382"/>
              <a:gd name="connsiteX3" fmla="*/ 9373081 w 9373081"/>
              <a:gd name="connsiteY3" fmla="*/ 288740 h 766382"/>
              <a:gd name="connsiteX4" fmla="*/ 9373081 w 9373081"/>
              <a:gd name="connsiteY4" fmla="*/ 766382 h 766382"/>
              <a:gd name="connsiteX5" fmla="*/ 106 w 9373081"/>
              <a:gd name="connsiteY5" fmla="*/ 766382 h 766382"/>
              <a:gd name="connsiteX6" fmla="*/ 2488 w 9373081"/>
              <a:gd name="connsiteY6" fmla="*/ 0 h 766382"/>
              <a:gd name="connsiteX0" fmla="*/ 2488 w 9373081"/>
              <a:gd name="connsiteY0" fmla="*/ 0 h 766382"/>
              <a:gd name="connsiteX1" fmla="*/ 1756474 w 9373081"/>
              <a:gd name="connsiteY1" fmla="*/ 0 h 766382"/>
              <a:gd name="connsiteX2" fmla="*/ 2423224 w 9373081"/>
              <a:gd name="connsiteY2" fmla="*/ 288740 h 766382"/>
              <a:gd name="connsiteX3" fmla="*/ 9373081 w 9373081"/>
              <a:gd name="connsiteY3" fmla="*/ 288740 h 766382"/>
              <a:gd name="connsiteX4" fmla="*/ 9373081 w 9373081"/>
              <a:gd name="connsiteY4" fmla="*/ 766382 h 766382"/>
              <a:gd name="connsiteX5" fmla="*/ 106 w 9373081"/>
              <a:gd name="connsiteY5" fmla="*/ 766382 h 766382"/>
              <a:gd name="connsiteX6" fmla="*/ 2488 w 9373081"/>
              <a:gd name="connsiteY6" fmla="*/ 0 h 766382"/>
              <a:gd name="connsiteX0" fmla="*/ 2488 w 9373081"/>
              <a:gd name="connsiteY0" fmla="*/ 418 h 766800"/>
              <a:gd name="connsiteX1" fmla="*/ 1756474 w 9373081"/>
              <a:gd name="connsiteY1" fmla="*/ 418 h 766800"/>
              <a:gd name="connsiteX2" fmla="*/ 2423224 w 9373081"/>
              <a:gd name="connsiteY2" fmla="*/ 289158 h 766800"/>
              <a:gd name="connsiteX3" fmla="*/ 9373081 w 9373081"/>
              <a:gd name="connsiteY3" fmla="*/ 289158 h 766800"/>
              <a:gd name="connsiteX4" fmla="*/ 9373081 w 9373081"/>
              <a:gd name="connsiteY4" fmla="*/ 766800 h 766800"/>
              <a:gd name="connsiteX5" fmla="*/ 106 w 9373081"/>
              <a:gd name="connsiteY5" fmla="*/ 766800 h 766800"/>
              <a:gd name="connsiteX6" fmla="*/ 2488 w 9373081"/>
              <a:gd name="connsiteY6" fmla="*/ 418 h 766800"/>
              <a:gd name="connsiteX0" fmla="*/ 2488 w 9373081"/>
              <a:gd name="connsiteY0" fmla="*/ 0 h 766382"/>
              <a:gd name="connsiteX1" fmla="*/ 1756474 w 9373081"/>
              <a:gd name="connsiteY1" fmla="*/ 0 h 766382"/>
              <a:gd name="connsiteX2" fmla="*/ 2423224 w 9373081"/>
              <a:gd name="connsiteY2" fmla="*/ 288740 h 766382"/>
              <a:gd name="connsiteX3" fmla="*/ 9373081 w 9373081"/>
              <a:gd name="connsiteY3" fmla="*/ 288740 h 766382"/>
              <a:gd name="connsiteX4" fmla="*/ 9373081 w 9373081"/>
              <a:gd name="connsiteY4" fmla="*/ 766382 h 766382"/>
              <a:gd name="connsiteX5" fmla="*/ 106 w 9373081"/>
              <a:gd name="connsiteY5" fmla="*/ 766382 h 766382"/>
              <a:gd name="connsiteX6" fmla="*/ 2488 w 9373081"/>
              <a:gd name="connsiteY6" fmla="*/ 0 h 766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3081" h="766382">
                <a:moveTo>
                  <a:pt x="2488" y="0"/>
                </a:moveTo>
                <a:lnTo>
                  <a:pt x="1756474" y="0"/>
                </a:lnTo>
                <a:cubicBezTo>
                  <a:pt x="2043018" y="462"/>
                  <a:pt x="2107312" y="264481"/>
                  <a:pt x="2423224" y="288740"/>
                </a:cubicBezTo>
                <a:lnTo>
                  <a:pt x="9373081" y="288740"/>
                </a:lnTo>
                <a:lnTo>
                  <a:pt x="9373081" y="766382"/>
                </a:lnTo>
                <a:lnTo>
                  <a:pt x="106" y="766382"/>
                </a:lnTo>
                <a:cubicBezTo>
                  <a:pt x="-688" y="504379"/>
                  <a:pt x="3282" y="262003"/>
                  <a:pt x="2488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13000"/>
              </a:prstClr>
            </a:outerShdw>
          </a:effectLst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L 도형 5"/>
          <p:cNvSpPr/>
          <p:nvPr/>
        </p:nvSpPr>
        <p:spPr bwMode="auto">
          <a:xfrm flipH="1">
            <a:off x="0" y="6067704"/>
            <a:ext cx="9144000" cy="783829"/>
          </a:xfrm>
          <a:custGeom>
            <a:avLst/>
            <a:gdLst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18778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2969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61068" h="783829">
                <a:moveTo>
                  <a:pt x="0" y="0"/>
                </a:moveTo>
                <a:lnTo>
                  <a:pt x="1744461" y="0"/>
                </a:lnTo>
                <a:cubicBezTo>
                  <a:pt x="2023861" y="462"/>
                  <a:pt x="2100061" y="299375"/>
                  <a:pt x="2411211" y="306187"/>
                </a:cubicBezTo>
                <a:lnTo>
                  <a:pt x="9361068" y="306187"/>
                </a:lnTo>
                <a:lnTo>
                  <a:pt x="9361068" y="783829"/>
                </a:lnTo>
                <a:lnTo>
                  <a:pt x="0" y="78382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EBEBE"/>
              </a:gs>
              <a:gs pos="0">
                <a:srgbClr val="ECECEC"/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3080" name="Picture 8" descr="C:\Users\Donggeon Lee\Desktop\IoT\pnu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6412575"/>
            <a:ext cx="1428154" cy="36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2658929" y="482438"/>
            <a:ext cx="4552758" cy="2247388"/>
            <a:chOff x="2755546" y="1488644"/>
            <a:chExt cx="4552758" cy="3006856"/>
          </a:xfrm>
        </p:grpSpPr>
        <p:sp>
          <p:nvSpPr>
            <p:cNvPr id="11" name="TextBox 10"/>
            <p:cNvSpPr txBox="1"/>
            <p:nvPr/>
          </p:nvSpPr>
          <p:spPr>
            <a:xfrm>
              <a:off x="3059832" y="2089767"/>
              <a:ext cx="3680239" cy="92333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ko-KR" altLang="en-US" sz="5400" b="1" dirty="0">
                  <a:ln w="76200">
                    <a:solidFill>
                      <a:srgbClr val="FFFFFF"/>
                    </a:solidFill>
                    <a:round/>
                  </a:ln>
                  <a:gradFill>
                    <a:gsLst>
                      <a:gs pos="0">
                        <a:srgbClr val="01A9F3"/>
                      </a:gs>
                      <a:gs pos="100000">
                        <a:srgbClr val="0079C2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</a:rPr>
                <a:t>감사합니다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60034" y="2089767"/>
              <a:ext cx="3559943" cy="92333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ko-KR" altLang="en-US" sz="5400" b="1" dirty="0">
                  <a:ln w="9525">
                    <a:noFill/>
                    <a:round/>
                  </a:ln>
                  <a:gradFill>
                    <a:gsLst>
                      <a:gs pos="0">
                        <a:srgbClr val="3BC18E"/>
                      </a:gs>
                      <a:gs pos="100000">
                        <a:srgbClr val="2C9072"/>
                      </a:gs>
                    </a:gsLst>
                    <a:lin ang="5400000" scaled="0"/>
                  </a:gra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나눔고딕 ExtraBold" pitchFamily="50" charset="-127"/>
                  <a:ea typeface="나눔고딕 ExtraBold" pitchFamily="50" charset="-127"/>
                </a:rPr>
                <a:t>감사합니다</a:t>
              </a:r>
            </a:p>
          </p:txBody>
        </p:sp>
        <p:pic>
          <p:nvPicPr>
            <p:cNvPr id="21" name="그림 152" descr="빛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2322956" flipH="1" flipV="1">
              <a:off x="3314191" y="1488644"/>
              <a:ext cx="803861" cy="865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그림 152" descr="빛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7849781" flipH="1" flipV="1">
              <a:off x="2786374" y="1792721"/>
              <a:ext cx="803861" cy="865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그림 152" descr="빛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5081718" flipH="1" flipV="1">
              <a:off x="4667503" y="2573360"/>
              <a:ext cx="803861" cy="865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그림 152" descr="빛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3278623" flipH="1" flipV="1">
              <a:off x="5862784" y="1815354"/>
              <a:ext cx="803861" cy="865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그림 152" descr="빛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2618659" flipH="1" flipV="1">
              <a:off x="4548871" y="1810739"/>
              <a:ext cx="803861" cy="865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그림 152" descr="빛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2618659" flipH="1" flipV="1">
              <a:off x="3791530" y="2304693"/>
              <a:ext cx="803861" cy="865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그림 152" descr="빛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2322956" flipH="1" flipV="1">
              <a:off x="5173156" y="2161945"/>
              <a:ext cx="803861" cy="865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" name="TextBox 32"/>
            <p:cNvSpPr txBox="1"/>
            <p:nvPr/>
          </p:nvSpPr>
          <p:spPr>
            <a:xfrm>
              <a:off x="3628065" y="3314673"/>
              <a:ext cx="3680239" cy="92333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ko-KR" sz="5400" b="1" dirty="0">
                  <a:ln w="76200">
                    <a:solidFill>
                      <a:srgbClr val="FFFFFF"/>
                    </a:solidFill>
                    <a:round/>
                  </a:ln>
                  <a:gradFill>
                    <a:gsLst>
                      <a:gs pos="0">
                        <a:srgbClr val="01A9F3"/>
                      </a:gs>
                      <a:gs pos="100000">
                        <a:srgbClr val="0079C2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</a:rPr>
                <a:t>Q &amp; A</a:t>
              </a:r>
              <a:endParaRPr lang="ko-KR" altLang="en-US" sz="5400" b="1" dirty="0">
                <a:ln w="76200">
                  <a:solidFill>
                    <a:srgbClr val="FFFFFF"/>
                  </a:solidFill>
                  <a:round/>
                </a:ln>
                <a:gradFill>
                  <a:gsLst>
                    <a:gs pos="0">
                      <a:srgbClr val="01A9F3"/>
                    </a:gs>
                    <a:gs pos="100000">
                      <a:srgbClr val="0079C2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635315" y="3313903"/>
              <a:ext cx="3559943" cy="92333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5400" b="1" dirty="0">
                  <a:ln w="9525">
                    <a:noFill/>
                    <a:round/>
                  </a:ln>
                  <a:gradFill>
                    <a:gsLst>
                      <a:gs pos="0">
                        <a:srgbClr val="01A9F3"/>
                      </a:gs>
                      <a:gs pos="100000">
                        <a:srgbClr val="0079C2"/>
                      </a:gs>
                    </a:gsLst>
                    <a:lin ang="5400000" scaled="0"/>
                  </a:gra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나눔고딕 ExtraBold" pitchFamily="50" charset="-127"/>
                  <a:ea typeface="나눔고딕 ExtraBold" pitchFamily="50" charset="-127"/>
                </a:rPr>
                <a:t>Q &amp; A</a:t>
              </a:r>
              <a:endParaRPr lang="ko-KR" altLang="en-US" sz="5400" b="1" dirty="0">
                <a:ln w="9525">
                  <a:noFill/>
                  <a:round/>
                </a:ln>
                <a:gradFill>
                  <a:gsLst>
                    <a:gs pos="0">
                      <a:srgbClr val="01A9F3"/>
                    </a:gs>
                    <a:gs pos="100000">
                      <a:srgbClr val="0079C2"/>
                    </a:gs>
                  </a:gsLst>
                  <a:lin ang="5400000" scaled="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pic>
          <p:nvPicPr>
            <p:cNvPr id="34" name="그림 152" descr="빛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7849781" flipH="1" flipV="1">
              <a:off x="3392288" y="3106729"/>
              <a:ext cx="803861" cy="865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그림 152" descr="빛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3278623" flipH="1" flipV="1">
              <a:off x="5255090" y="3629983"/>
              <a:ext cx="803861" cy="865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7" name="모서리가 둥근 직사각형 36"/>
          <p:cNvSpPr/>
          <p:nvPr/>
        </p:nvSpPr>
        <p:spPr bwMode="auto">
          <a:xfrm>
            <a:off x="2569114" y="2914661"/>
            <a:ext cx="4235133" cy="2749669"/>
          </a:xfrm>
          <a:prstGeom prst="roundRect">
            <a:avLst/>
          </a:prstGeom>
          <a:gradFill flip="none" rotWithShape="1">
            <a:gsLst>
              <a:gs pos="100000">
                <a:schemeClr val="accent5">
                  <a:lumMod val="20000"/>
                  <a:lumOff val="80000"/>
                </a:schemeClr>
              </a:gs>
              <a:gs pos="19000">
                <a:srgbClr val="FFFFFF">
                  <a:alpha val="10000"/>
                </a:srgbClr>
              </a:gs>
              <a:gs pos="5000">
                <a:schemeClr val="bg1">
                  <a:alpha val="0"/>
                </a:schemeClr>
              </a:gs>
              <a:gs pos="63000">
                <a:srgbClr val="DBEEF4"/>
              </a:gs>
              <a:gs pos="30000">
                <a:srgbClr val="DBEEF4"/>
              </a:gs>
              <a:gs pos="21000">
                <a:schemeClr val="accent5">
                  <a:lumMod val="20000"/>
                  <a:lumOff val="80000"/>
                  <a:alpha val="30000"/>
                </a:schemeClr>
              </a:gs>
            </a:gsLst>
            <a:lin ang="1620000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773956" y="2968158"/>
            <a:ext cx="3892411" cy="203132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부산대학교 </a:t>
            </a:r>
            <a:r>
              <a:rPr lang="ko-KR" altLang="en-US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전기컴퓨터공학부 </a:t>
            </a:r>
            <a:endParaRPr lang="en-US" altLang="ko-KR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부산대학교 </a:t>
            </a:r>
            <a:r>
              <a:rPr lang="ko-KR" altLang="en-US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사물인터넷 연구센터장</a:t>
            </a:r>
            <a:endParaRPr lang="en-US" altLang="ko-KR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부산대 블록체인 플랫폼 연구센터장</a:t>
            </a:r>
            <a:endParaRPr lang="en-US" altLang="ko-KR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부산대 융합보안대학원 </a:t>
            </a:r>
            <a:r>
              <a:rPr lang="ko-KR" altLang="en-US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책임교수 </a:t>
            </a:r>
            <a:endParaRPr lang="en-US" altLang="ko-KR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endParaRPr lang="en-US" altLang="ko-KR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김호원</a:t>
            </a:r>
            <a:endParaRPr lang="en-US" altLang="ko-KR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howonkim</a:t>
            </a:r>
            <a:r>
              <a:rPr lang="en-US" altLang="ko-KR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@pusan.ac.kr</a:t>
            </a:r>
          </a:p>
        </p:txBody>
      </p:sp>
      <p:sp>
        <p:nvSpPr>
          <p:cNvPr id="23" name="슬라이드 번호 개체 틀 4"/>
          <p:cNvSpPr txBox="1">
            <a:spLocks/>
          </p:cNvSpPr>
          <p:nvPr/>
        </p:nvSpPr>
        <p:spPr>
          <a:xfrm>
            <a:off x="4283968" y="6561131"/>
            <a:ext cx="648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ctr">
              <a:defRPr sz="1200"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/>
              <a:pPr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5345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5DC672-64AA-4B3F-A27B-97CD52EA2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실습 보드 구성</a:t>
            </a:r>
            <a:r>
              <a:rPr lang="en-US" altLang="ko-KR" dirty="0"/>
              <a:t>(UNO, NANO)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0973A-BF8E-49A6-B79B-377285DB3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608663"/>
            <a:ext cx="8496944" cy="541942"/>
          </a:xfrm>
        </p:spPr>
        <p:txBody>
          <a:bodyPr>
            <a:normAutofit/>
          </a:bodyPr>
          <a:lstStyle/>
          <a:p>
            <a:pPr marL="361950" indent="-361950">
              <a:spcBef>
                <a:spcPts val="0"/>
              </a:spcBef>
              <a:buBlip>
                <a:blip r:embed="rId3"/>
              </a:buBlip>
            </a:pPr>
            <a:r>
              <a:rPr lang="en-US" altLang="ko-KR" sz="2000" b="1" dirty="0">
                <a:solidFill>
                  <a:srgbClr val="0000FF"/>
                </a:solidFill>
              </a:rPr>
              <a:t>Arduino Nano 33 BLE sense (1/5)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28B29D-836F-4A24-A6F0-E442D305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A5210-1B67-4B42-AF8B-3FF417D9EE91}"/>
              </a:ext>
            </a:extLst>
          </p:cNvPr>
          <p:cNvSpPr txBox="1"/>
          <p:nvPr/>
        </p:nvSpPr>
        <p:spPr>
          <a:xfrm>
            <a:off x="2273456" y="6252797"/>
            <a:ext cx="6691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https://blog.naver.com/roboholic84/221788817826</a:t>
            </a:r>
            <a:endParaRPr lang="ko-KR" altLang="en-US" dirty="0"/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E0F98742-5963-4736-AAFE-1CA8DD565CD5}"/>
              </a:ext>
            </a:extLst>
          </p:cNvPr>
          <p:cNvSpPr txBox="1">
            <a:spLocks/>
          </p:cNvSpPr>
          <p:nvPr/>
        </p:nvSpPr>
        <p:spPr>
          <a:xfrm>
            <a:off x="107504" y="1215172"/>
            <a:ext cx="4968552" cy="36539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1338" lvl="1" indent="-182563" eaLnBrk="0" fontAlgn="base" hangingPunct="0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프로세서 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nRF52840 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프로세서 </a:t>
            </a:r>
            <a:r>
              <a:rPr lang="en-US" altLang="ko-KR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노르웨이의 </a:t>
            </a:r>
            <a:r>
              <a:rPr lang="en-US" altLang="ko-KR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“</a:t>
            </a:r>
            <a:r>
              <a:rPr lang="ko-KR" altLang="en-US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블루투스 통신 칩</a:t>
            </a:r>
            <a:r>
              <a:rPr lang="en-US" altLang="ko-KR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” </a:t>
            </a:r>
            <a:r>
              <a:rPr lang="ko-KR" altLang="en-US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회사로 유명한 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Nordic semiconductor </a:t>
            </a:r>
            <a:r>
              <a:rPr lang="ko-KR" altLang="en-US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社가  </a:t>
            </a:r>
            <a:r>
              <a:rPr lang="ko-KR" altLang="en-US" sz="1800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블루투스 </a:t>
            </a:r>
            <a:r>
              <a:rPr lang="ko-KR" altLang="en-US" sz="1800" dirty="0" err="1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통신프로토콜과</a:t>
            </a:r>
            <a:r>
              <a:rPr lang="ko-KR" altLang="en-US" sz="1800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 비교적 높은 성능의 마이크로프로세서</a:t>
            </a:r>
            <a:r>
              <a:rPr lang="en-US" altLang="ko-KR" sz="1800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(ARM Cortex-M4), </a:t>
            </a:r>
            <a:r>
              <a:rPr lang="ko-KR" altLang="en-US" sz="1800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암호화 처리 기능을 통합하여</a:t>
            </a:r>
            <a:r>
              <a:rPr lang="en-US" altLang="ko-KR" sz="1800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, IoT</a:t>
            </a:r>
            <a:r>
              <a:rPr lang="ko-KR" altLang="en-US" sz="1800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용으로 개발한 </a:t>
            </a:r>
            <a:r>
              <a:rPr lang="en-US" altLang="ko-KR" sz="1800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800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칩 </a:t>
            </a:r>
            <a:r>
              <a:rPr lang="en-US" altLang="ko-KR" sz="1800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marL="541338" lvl="1" indent="-182563" eaLnBrk="0" fontAlgn="base" hangingPunct="0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블루투스 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Transceiver 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:  u-</a:t>
            </a:r>
            <a:r>
              <a:rPr lang="en-US" altLang="ko-KR" sz="1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blox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사의 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NINA 306 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모듈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800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위의 </a:t>
            </a:r>
            <a:r>
              <a:rPr lang="en-US" altLang="ko-KR" sz="1800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nRF52840 </a:t>
            </a:r>
            <a:r>
              <a:rPr lang="ko-KR" altLang="en-US" sz="1800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프로세서를 사용하여 블루투스 통신 기능 제공</a:t>
            </a:r>
            <a:endParaRPr lang="en-US" altLang="ko-KR" sz="1800" dirty="0">
              <a:solidFill>
                <a:schemeClr val="tx1"/>
              </a:solidFill>
              <a:highlight>
                <a:srgbClr val="FF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CFE959A-97FA-46ED-8698-02109917E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0896" y="4437112"/>
            <a:ext cx="2016224" cy="1362479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468CD580-B568-45E2-A587-508B7B7C22ED}"/>
              </a:ext>
            </a:extLst>
          </p:cNvPr>
          <p:cNvGrpSpPr/>
          <p:nvPr/>
        </p:nvGrpSpPr>
        <p:grpSpPr>
          <a:xfrm>
            <a:off x="4961519" y="826978"/>
            <a:ext cx="4074978" cy="3538125"/>
            <a:chOff x="4961519" y="826978"/>
            <a:chExt cx="4074978" cy="3538125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83F13E4-EB80-49BE-A472-8B8BA1539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61519" y="826978"/>
              <a:ext cx="4074978" cy="353812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08B17705-C9F0-4BC0-B860-29243E6263FB}"/>
                </a:ext>
              </a:extLst>
            </p:cNvPr>
            <p:cNvCxnSpPr>
              <a:cxnSpLocks/>
            </p:cNvCxnSpPr>
            <p:nvPr/>
          </p:nvCxnSpPr>
          <p:spPr>
            <a:xfrm>
              <a:off x="5220072" y="1700808"/>
              <a:ext cx="3384376" cy="0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AFA337A2-1D8E-4DE2-9745-056069B9363C}"/>
                </a:ext>
              </a:extLst>
            </p:cNvPr>
            <p:cNvCxnSpPr>
              <a:cxnSpLocks/>
            </p:cNvCxnSpPr>
            <p:nvPr/>
          </p:nvCxnSpPr>
          <p:spPr>
            <a:xfrm>
              <a:off x="5220072" y="2132856"/>
              <a:ext cx="3384376" cy="0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D9F7B06-A625-4C2F-BEF5-8026F585963D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실험 보드 구조</a:t>
            </a:r>
          </a:p>
        </p:txBody>
      </p:sp>
    </p:spTree>
    <p:extLst>
      <p:ext uri="{BB962C8B-B14F-4D97-AF65-F5344CB8AC3E}">
        <p14:creationId xmlns:p14="http://schemas.microsoft.com/office/powerpoint/2010/main" val="169656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5DC672-64AA-4B3F-A27B-97CD52EA2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실습 보드 구성</a:t>
            </a:r>
            <a:r>
              <a:rPr lang="en-US" altLang="ko-KR" dirty="0"/>
              <a:t>(UNO, NANO)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0973A-BF8E-49A6-B79B-377285DB3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608663"/>
            <a:ext cx="8496944" cy="541942"/>
          </a:xfrm>
        </p:spPr>
        <p:txBody>
          <a:bodyPr>
            <a:normAutofit/>
          </a:bodyPr>
          <a:lstStyle/>
          <a:p>
            <a:pPr marL="361950" indent="-361950">
              <a:spcBef>
                <a:spcPts val="0"/>
              </a:spcBef>
              <a:buBlip>
                <a:blip r:embed="rId3"/>
              </a:buBlip>
            </a:pPr>
            <a:r>
              <a:rPr lang="en-US" altLang="ko-KR" sz="2000" b="1" dirty="0">
                <a:solidFill>
                  <a:srgbClr val="0000FF"/>
                </a:solidFill>
              </a:rPr>
              <a:t>Arduino Nano 33 BLE sense (2/5)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28B29D-836F-4A24-A6F0-E442D305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E0F98742-5963-4736-AAFE-1CA8DD565CD5}"/>
              </a:ext>
            </a:extLst>
          </p:cNvPr>
          <p:cNvSpPr txBox="1">
            <a:spLocks/>
          </p:cNvSpPr>
          <p:nvPr/>
        </p:nvSpPr>
        <p:spPr>
          <a:xfrm>
            <a:off x="162927" y="1082010"/>
            <a:ext cx="5372059" cy="36539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1338" lvl="1" indent="-182563" eaLnBrk="0" fontAlgn="base" hangingPunct="0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IMU(Inertial Module, 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관성측정장치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가속도계와 회전속도계</a:t>
            </a:r>
            <a:r>
              <a:rPr lang="en-US" altLang="ko-KR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자력계를 조합하여</a:t>
            </a:r>
            <a:r>
              <a:rPr lang="en-US" altLang="ko-KR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800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자세</a:t>
            </a:r>
            <a:r>
              <a:rPr lang="en-US" altLang="ko-KR" sz="1800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800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각도 비율</a:t>
            </a:r>
            <a:r>
              <a:rPr lang="en-US" altLang="ko-KR" sz="1800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800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선형 속도 및 위치</a:t>
            </a:r>
            <a:r>
              <a:rPr lang="ko-KR" altLang="en-US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계산</a:t>
            </a:r>
            <a:endParaRPr lang="en-US" altLang="ko-KR" sz="18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Wingdings" panose="05000000000000000000" pitchFamily="2" charset="2"/>
            </a:endParaRPr>
          </a:p>
          <a:p>
            <a:pPr marL="541338" lvl="1" indent="-182563" eaLnBrk="0" fontAlgn="base" hangingPunct="0"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US" altLang="ko-KR" sz="18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41338" lvl="1" indent="-182563" eaLnBrk="0" fontAlgn="base" hangingPunct="0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대기압 센서 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260~1,260 </a:t>
            </a:r>
            <a:r>
              <a:rPr lang="en-US" altLang="ko-KR" sz="18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hPa</a:t>
            </a:r>
            <a:r>
              <a:rPr lang="en-US" altLang="ko-KR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헥토파스칼</a:t>
            </a:r>
            <a:r>
              <a:rPr lang="en-US" altLang="ko-KR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범위를 측정함</a:t>
            </a:r>
            <a:r>
              <a:rPr lang="en-US" altLang="ko-KR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marL="720725" lvl="2" indent="-182563" eaLnBrk="0" fontAlgn="base" hangingPunct="0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</a:t>
            </a: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태풍의 중심 기압</a:t>
            </a: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900 </a:t>
            </a:r>
            <a:r>
              <a:rPr lang="en-US" altLang="ko-KR" sz="16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hPa</a:t>
            </a: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정도</a:t>
            </a: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해수면 기압 </a:t>
            </a: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1,013 </a:t>
            </a:r>
            <a:r>
              <a:rPr lang="en-US" altLang="ko-KR" sz="16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hPa</a:t>
            </a: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pPr marL="720725" lvl="2" indent="-182563" eaLnBrk="0" fontAlgn="base" hangingPunct="0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</a:t>
            </a: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운항중 국제선 여객기내</a:t>
            </a: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810 </a:t>
            </a:r>
            <a:r>
              <a:rPr lang="en-US" altLang="ko-KR" sz="16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hPa</a:t>
            </a:r>
            <a:r>
              <a:rPr lang="en-US" altLang="ko-KR" sz="16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669B768-7ECC-4FD8-8C7F-A259E6845116}"/>
              </a:ext>
            </a:extLst>
          </p:cNvPr>
          <p:cNvGrpSpPr/>
          <p:nvPr/>
        </p:nvGrpSpPr>
        <p:grpSpPr>
          <a:xfrm>
            <a:off x="5690200" y="3663492"/>
            <a:ext cx="2859459" cy="747248"/>
            <a:chOff x="5231514" y="3676585"/>
            <a:chExt cx="2859459" cy="747248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812F050-77E3-4F02-AF0D-5A12DECC3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31514" y="3676585"/>
              <a:ext cx="1543330" cy="747248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60A2650-307F-433A-9088-3CC969172E61}"/>
                </a:ext>
              </a:extLst>
            </p:cNvPr>
            <p:cNvSpPr txBox="1"/>
            <p:nvPr/>
          </p:nvSpPr>
          <p:spPr>
            <a:xfrm>
              <a:off x="6561586" y="3837286"/>
              <a:ext cx="15293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highlight>
                    <a:srgbClr val="FFFF00"/>
                  </a:highlight>
                </a:rPr>
                <a:t>대기압 센서</a:t>
              </a: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79C8BF89-819D-4AA4-8D2F-405201EEF3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0804" y="4594045"/>
            <a:ext cx="4742143" cy="1610296"/>
          </a:xfrm>
          <a:prstGeom prst="rect">
            <a:avLst/>
          </a:prstGeom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8FB7799-4980-4A8C-8F66-4F60CAC3C55F}"/>
              </a:ext>
            </a:extLst>
          </p:cNvPr>
          <p:cNvCxnSpPr>
            <a:cxnSpLocks/>
          </p:cNvCxnSpPr>
          <p:nvPr/>
        </p:nvCxnSpPr>
        <p:spPr>
          <a:xfrm flipH="1">
            <a:off x="6732384" y="4193525"/>
            <a:ext cx="503912" cy="542473"/>
          </a:xfrm>
          <a:prstGeom prst="straightConnector1">
            <a:avLst/>
          </a:prstGeom>
          <a:ln w="508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7CCB2ED-B776-46A5-83B3-69FEF0CD8A97}"/>
              </a:ext>
            </a:extLst>
          </p:cNvPr>
          <p:cNvGrpSpPr/>
          <p:nvPr/>
        </p:nvGrpSpPr>
        <p:grpSpPr>
          <a:xfrm>
            <a:off x="5724128" y="548681"/>
            <a:ext cx="3455114" cy="2999924"/>
            <a:chOff x="5724128" y="548681"/>
            <a:chExt cx="3455114" cy="2999924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83F13E4-EB80-49BE-A472-8B8BA1539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24128" y="548681"/>
              <a:ext cx="3455114" cy="299992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871112F-C662-429D-97CD-50C06083EE62}"/>
                </a:ext>
              </a:extLst>
            </p:cNvPr>
            <p:cNvCxnSpPr/>
            <p:nvPr/>
          </p:nvCxnSpPr>
          <p:spPr>
            <a:xfrm>
              <a:off x="6009963" y="2348880"/>
              <a:ext cx="2376264" cy="0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CAFBD4F0-3750-49C8-89A1-60B2728F729E}"/>
                </a:ext>
              </a:extLst>
            </p:cNvPr>
            <p:cNvCxnSpPr/>
            <p:nvPr/>
          </p:nvCxnSpPr>
          <p:spPr>
            <a:xfrm>
              <a:off x="6037773" y="2030243"/>
              <a:ext cx="2376264" cy="0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F13BF9D5-5C0F-4A97-85A0-92A042F3F611}"/>
              </a:ext>
            </a:extLst>
          </p:cNvPr>
          <p:cNvSpPr txBox="1"/>
          <p:nvPr/>
        </p:nvSpPr>
        <p:spPr>
          <a:xfrm>
            <a:off x="2273456" y="6252797"/>
            <a:ext cx="6691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7"/>
              </a:rPr>
              <a:t>https://blog.naver.com/roboholic84/221788817826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89EF0D6-12AA-47C8-A89F-DCCCDE16976D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실험 보드 구조</a:t>
            </a:r>
          </a:p>
        </p:txBody>
      </p:sp>
    </p:spTree>
    <p:extLst>
      <p:ext uri="{BB962C8B-B14F-4D97-AF65-F5344CB8AC3E}">
        <p14:creationId xmlns:p14="http://schemas.microsoft.com/office/powerpoint/2010/main" val="2526849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972E605-1250-406C-8906-E5D523AC2C4D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0.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실험 보드 구조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5D65D2D-3095-4519-94AA-4FB82CDAF2F4}"/>
              </a:ext>
            </a:extLst>
          </p:cNvPr>
          <p:cNvGrpSpPr/>
          <p:nvPr/>
        </p:nvGrpSpPr>
        <p:grpSpPr>
          <a:xfrm>
            <a:off x="32804" y="2975982"/>
            <a:ext cx="6227266" cy="2789815"/>
            <a:chOff x="0" y="3368719"/>
            <a:chExt cx="6227266" cy="278981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5FC764F0-F671-46E8-B4A1-0B4C25FD8B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368719"/>
              <a:ext cx="6227266" cy="278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1879A560-6B1B-41D1-81EB-7BB34624C714}"/>
                </a:ext>
              </a:extLst>
            </p:cNvPr>
            <p:cNvCxnSpPr>
              <a:cxnSpLocks/>
            </p:cNvCxnSpPr>
            <p:nvPr/>
          </p:nvCxnSpPr>
          <p:spPr>
            <a:xfrm>
              <a:off x="1226800" y="3600848"/>
              <a:ext cx="536888" cy="0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F5DC672-64AA-4B3F-A27B-97CD52EA2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실습 보드 구성</a:t>
            </a:r>
            <a:r>
              <a:rPr lang="en-US" altLang="ko-KR" dirty="0"/>
              <a:t>(UNO, NANO)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0973A-BF8E-49A6-B79B-377285DB3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608663"/>
            <a:ext cx="8496944" cy="541942"/>
          </a:xfrm>
        </p:spPr>
        <p:txBody>
          <a:bodyPr>
            <a:normAutofit/>
          </a:bodyPr>
          <a:lstStyle/>
          <a:p>
            <a:pPr marL="361950" indent="-361950">
              <a:spcBef>
                <a:spcPts val="0"/>
              </a:spcBef>
              <a:buBlip>
                <a:blip r:embed="rId4"/>
              </a:buBlip>
            </a:pPr>
            <a:r>
              <a:rPr lang="en-US" altLang="ko-KR" sz="2000" b="1" dirty="0">
                <a:solidFill>
                  <a:srgbClr val="0000FF"/>
                </a:solidFill>
              </a:rPr>
              <a:t>Arduino Nano 33 BLE sense (3/5)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28B29D-836F-4A24-A6F0-E442D305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E0F98742-5963-4736-AAFE-1CA8DD565CD5}"/>
              </a:ext>
            </a:extLst>
          </p:cNvPr>
          <p:cNvSpPr txBox="1">
            <a:spLocks/>
          </p:cNvSpPr>
          <p:nvPr/>
        </p:nvSpPr>
        <p:spPr>
          <a:xfrm>
            <a:off x="162927" y="1082010"/>
            <a:ext cx="5372059" cy="36539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1338" lvl="1" indent="-182563" eaLnBrk="0" fontAlgn="base" hangingPunct="0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HTS </a:t>
            </a:r>
            <a:r>
              <a:rPr lang="ko-KR" altLang="en-US" sz="18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온습도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센서 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0~60</a:t>
            </a:r>
            <a:r>
              <a:rPr lang="ko-KR" altLang="en-US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도 섭씨 범위를 </a:t>
            </a:r>
            <a:r>
              <a:rPr lang="en-US" altLang="ko-KR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+/- 1</a:t>
            </a:r>
            <a:r>
              <a:rPr lang="ko-KR" altLang="en-US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도의 오차범위로 측정함 </a:t>
            </a:r>
            <a:r>
              <a:rPr lang="en-US" altLang="ko-KR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(</a:t>
            </a:r>
            <a:r>
              <a:rPr lang="ko-KR" altLang="en-US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단</a:t>
            </a:r>
            <a:r>
              <a:rPr lang="en-US" altLang="ko-KR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, 15~40</a:t>
            </a:r>
            <a:r>
              <a:rPr lang="ko-KR" altLang="en-US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도 범위는 </a:t>
            </a:r>
            <a:r>
              <a:rPr lang="en-US" altLang="ko-KR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0.5</a:t>
            </a:r>
            <a:r>
              <a:rPr lang="ko-KR" altLang="en-US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도의 분해능 가짐</a:t>
            </a:r>
            <a:r>
              <a:rPr lang="en-US" altLang="ko-KR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). </a:t>
            </a:r>
            <a:r>
              <a:rPr lang="ko-KR" altLang="en-US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습도는 </a:t>
            </a:r>
            <a:r>
              <a:rPr lang="en-US" altLang="ko-KR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0~100% </a:t>
            </a:r>
            <a:r>
              <a:rPr lang="ko-KR" altLang="en-US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범위를 </a:t>
            </a:r>
            <a:r>
              <a:rPr lang="en-US" altLang="ko-KR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6% </a:t>
            </a:r>
            <a:r>
              <a:rPr lang="ko-KR" altLang="en-US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오차로 측정함</a:t>
            </a:r>
            <a:endParaRPr lang="en-US" altLang="ko-KR" sz="16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7CCB2ED-B776-46A5-83B3-69FEF0CD8A97}"/>
              </a:ext>
            </a:extLst>
          </p:cNvPr>
          <p:cNvGrpSpPr/>
          <p:nvPr/>
        </p:nvGrpSpPr>
        <p:grpSpPr>
          <a:xfrm>
            <a:off x="5697913" y="0"/>
            <a:ext cx="3455114" cy="2999924"/>
            <a:chOff x="5724128" y="548681"/>
            <a:chExt cx="3455114" cy="2999924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83F13E4-EB80-49BE-A472-8B8BA1539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24128" y="548681"/>
              <a:ext cx="3455114" cy="299992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871112F-C662-429D-97CD-50C06083EE62}"/>
                </a:ext>
              </a:extLst>
            </p:cNvPr>
            <p:cNvCxnSpPr>
              <a:cxnSpLocks/>
            </p:cNvCxnSpPr>
            <p:nvPr/>
          </p:nvCxnSpPr>
          <p:spPr>
            <a:xfrm>
              <a:off x="6038375" y="2753545"/>
              <a:ext cx="2808312" cy="0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9EA08C8-E224-4EE7-BBB7-A876E4E295D9}"/>
              </a:ext>
            </a:extLst>
          </p:cNvPr>
          <p:cNvSpPr txBox="1"/>
          <p:nvPr/>
        </p:nvSpPr>
        <p:spPr>
          <a:xfrm>
            <a:off x="3995936" y="5775990"/>
            <a:ext cx="5034848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6"/>
              </a:rPr>
              <a:t>https://blog.naver.com/roboholic84/221788817826</a:t>
            </a:r>
            <a:endParaRPr lang="en-US" altLang="ko-KR" dirty="0"/>
          </a:p>
          <a:p>
            <a:r>
              <a:rPr lang="en-US" altLang="ko-KR" dirty="0">
                <a:hlinkClick r:id="rId7"/>
              </a:rPr>
              <a:t>https://fishpoint.tistory.com/4419</a:t>
            </a:r>
            <a:endParaRPr lang="en-US" altLang="ko-KR" dirty="0"/>
          </a:p>
          <a:p>
            <a:r>
              <a:rPr lang="en-US" altLang="ko-KR" dirty="0">
                <a:hlinkClick r:id="rId8"/>
              </a:rPr>
              <a:t>https://m.blog.naver.com/rice112/150183510099</a:t>
            </a:r>
            <a:endParaRPr lang="ko-KR" altLang="en-US" dirty="0"/>
          </a:p>
        </p:txBody>
      </p:sp>
      <p:pic>
        <p:nvPicPr>
          <p:cNvPr id="3076" name="Picture 4" descr="Image for post">
            <a:extLst>
              <a:ext uri="{FF2B5EF4-FFF2-40B4-BE49-F238E27FC236}">
                <a16:creationId xmlns:a16="http://schemas.microsoft.com/office/drawing/2014/main" id="{12898138-C515-4AB0-8886-0D4273B4B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767" y="3858077"/>
            <a:ext cx="1494268" cy="107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9971EA-462F-4F46-A9C7-545331F6CC6F}"/>
              </a:ext>
            </a:extLst>
          </p:cNvPr>
          <p:cNvSpPr txBox="1"/>
          <p:nvPr/>
        </p:nvSpPr>
        <p:spPr>
          <a:xfrm>
            <a:off x="6786767" y="4963379"/>
            <a:ext cx="1529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highlight>
                  <a:srgbClr val="FFFF00"/>
                </a:highlight>
              </a:rPr>
              <a:t>온습도</a:t>
            </a:r>
            <a:r>
              <a:rPr lang="ko-KR" altLang="en-US" dirty="0">
                <a:highlight>
                  <a:srgbClr val="FFFF00"/>
                </a:highlight>
              </a:rPr>
              <a:t> 센서</a:t>
            </a:r>
          </a:p>
        </p:txBody>
      </p:sp>
    </p:spTree>
    <p:extLst>
      <p:ext uri="{BB962C8B-B14F-4D97-AF65-F5344CB8AC3E}">
        <p14:creationId xmlns:p14="http://schemas.microsoft.com/office/powerpoint/2010/main" val="1721646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C5D65D2D-3095-4519-94AA-4FB82CDAF2F4}"/>
              </a:ext>
            </a:extLst>
          </p:cNvPr>
          <p:cNvGrpSpPr/>
          <p:nvPr/>
        </p:nvGrpSpPr>
        <p:grpSpPr>
          <a:xfrm>
            <a:off x="32804" y="3837264"/>
            <a:ext cx="6227266" cy="2789815"/>
            <a:chOff x="0" y="3368719"/>
            <a:chExt cx="6227266" cy="278981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5FC764F0-F671-46E8-B4A1-0B4C25FD8B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368719"/>
              <a:ext cx="6227266" cy="2789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1879A560-6B1B-41D1-81EB-7BB34624C714}"/>
                </a:ext>
              </a:extLst>
            </p:cNvPr>
            <p:cNvCxnSpPr>
              <a:cxnSpLocks/>
            </p:cNvCxnSpPr>
            <p:nvPr/>
          </p:nvCxnSpPr>
          <p:spPr>
            <a:xfrm>
              <a:off x="2378956" y="3533705"/>
              <a:ext cx="536888" cy="0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F5DC672-64AA-4B3F-A27B-97CD52EA2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실습 보드 구성</a:t>
            </a:r>
            <a:r>
              <a:rPr lang="en-US" altLang="ko-KR" dirty="0"/>
              <a:t>(UNO, NANO)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0973A-BF8E-49A6-B79B-377285DB3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608663"/>
            <a:ext cx="8496944" cy="541942"/>
          </a:xfrm>
        </p:spPr>
        <p:txBody>
          <a:bodyPr>
            <a:normAutofit/>
          </a:bodyPr>
          <a:lstStyle/>
          <a:p>
            <a:pPr marL="361950" indent="-361950">
              <a:spcBef>
                <a:spcPts val="0"/>
              </a:spcBef>
              <a:buBlip>
                <a:blip r:embed="rId4"/>
              </a:buBlip>
            </a:pPr>
            <a:r>
              <a:rPr lang="en-US" altLang="ko-KR" sz="2000" b="1" dirty="0">
                <a:solidFill>
                  <a:srgbClr val="0000FF"/>
                </a:solidFill>
              </a:rPr>
              <a:t>Arduino Nano 33 BLE sense (4/5)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28B29D-836F-4A24-A6F0-E442D305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E0F98742-5963-4736-AAFE-1CA8DD565CD5}"/>
              </a:ext>
            </a:extLst>
          </p:cNvPr>
          <p:cNvSpPr txBox="1">
            <a:spLocks/>
          </p:cNvSpPr>
          <p:nvPr/>
        </p:nvSpPr>
        <p:spPr>
          <a:xfrm>
            <a:off x="-138213" y="962055"/>
            <a:ext cx="5993249" cy="2153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1338" lvl="1" indent="-182563" eaLnBrk="0" fontAlgn="base" hangingPunct="0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근접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빛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컬러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제스처 센서 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(APDS9960)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주변 조명과 색상을 </a:t>
            </a:r>
            <a:r>
              <a:rPr lang="ko-KR" altLang="en-US" sz="18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측정할수</a:t>
            </a:r>
            <a:r>
              <a:rPr lang="ko-KR" altLang="en-US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있고 </a:t>
            </a:r>
            <a:r>
              <a:rPr lang="ko-KR" altLang="en-US" sz="18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제스쳐를</a:t>
            </a:r>
            <a:r>
              <a:rPr lang="ko-KR" altLang="en-US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감지함</a:t>
            </a:r>
            <a:r>
              <a:rPr lang="en-US" altLang="ko-KR" sz="1800" b="1" dirty="0">
                <a:solidFill>
                  <a:schemeClr val="tx1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800" b="1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즉</a:t>
            </a:r>
            <a:r>
              <a:rPr lang="en-US" altLang="ko-KR" sz="1800" b="1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800" b="1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컬러 측정 및 손의 움직임 측정 가능</a:t>
            </a:r>
            <a:r>
              <a:rPr lang="en-US" altLang="ko-KR" sz="1800" b="1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UV</a:t>
            </a:r>
            <a:r>
              <a:rPr lang="ko-KR" altLang="en-US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</a:t>
            </a:r>
            <a:r>
              <a:rPr lang="en-US" altLang="ko-KR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IR </a:t>
            </a:r>
            <a:r>
              <a:rPr lang="ko-KR" altLang="en-US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블로킹 </a:t>
            </a:r>
            <a:r>
              <a:rPr lang="ko-KR" altLang="en-US" sz="18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필터가짐</a:t>
            </a:r>
            <a:endParaRPr lang="en-US" altLang="ko-KR" sz="18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41338" lvl="1" indent="-182563" eaLnBrk="0" fontAlgn="base" hangingPunct="0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방향에 민감한 </a:t>
            </a:r>
            <a:r>
              <a:rPr lang="en-US" altLang="ko-KR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다이오드가 장착되어 있음</a:t>
            </a:r>
            <a:r>
              <a:rPr lang="en-US" altLang="ko-KR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센서의 감지 범위는 </a:t>
            </a:r>
            <a:r>
              <a:rPr lang="en-US" altLang="ko-KR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10~20cm.</a:t>
            </a:r>
            <a:r>
              <a:rPr lang="ko-KR" altLang="en-US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갤럭시 </a:t>
            </a:r>
            <a:r>
              <a:rPr lang="en-US" altLang="ko-KR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S5</a:t>
            </a:r>
            <a:r>
              <a:rPr lang="ko-KR" altLang="en-US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에도 내장됨 </a:t>
            </a:r>
            <a:endParaRPr lang="en-US" altLang="ko-KR" sz="18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7CCB2ED-B776-46A5-83B3-69FEF0CD8A97}"/>
              </a:ext>
            </a:extLst>
          </p:cNvPr>
          <p:cNvGrpSpPr/>
          <p:nvPr/>
        </p:nvGrpSpPr>
        <p:grpSpPr>
          <a:xfrm>
            <a:off x="5688886" y="15311"/>
            <a:ext cx="3455114" cy="2999924"/>
            <a:chOff x="5724128" y="548681"/>
            <a:chExt cx="3455114" cy="2999924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83F13E4-EB80-49BE-A472-8B8BA1539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24128" y="548681"/>
              <a:ext cx="3455114" cy="299992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871112F-C662-429D-97CD-50C06083EE62}"/>
                </a:ext>
              </a:extLst>
            </p:cNvPr>
            <p:cNvCxnSpPr>
              <a:cxnSpLocks/>
            </p:cNvCxnSpPr>
            <p:nvPr/>
          </p:nvCxnSpPr>
          <p:spPr>
            <a:xfrm>
              <a:off x="6038375" y="3113585"/>
              <a:ext cx="2808312" cy="0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4098" name="Picture 2" descr="APDS-9960 - BROADCOM - Sensor Module, Ambient Light, Proximity ...">
            <a:extLst>
              <a:ext uri="{FF2B5EF4-FFF2-40B4-BE49-F238E27FC236}">
                <a16:creationId xmlns:a16="http://schemas.microsoft.com/office/drawing/2014/main" id="{B66291F2-D511-455C-9607-3FEEEF1D2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4661136"/>
            <a:ext cx="1471292" cy="158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33E4DD-4449-4ED6-A3E6-B29171283317}"/>
              </a:ext>
            </a:extLst>
          </p:cNvPr>
          <p:cNvSpPr txBox="1"/>
          <p:nvPr/>
        </p:nvSpPr>
        <p:spPr>
          <a:xfrm>
            <a:off x="6527945" y="6223661"/>
            <a:ext cx="2109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highlight>
                  <a:srgbClr val="FFFF00"/>
                </a:highlight>
              </a:rPr>
              <a:t>APDS 9960 </a:t>
            </a:r>
            <a:r>
              <a:rPr lang="ko-KR" altLang="en-US" dirty="0">
                <a:highlight>
                  <a:srgbClr val="FFFF00"/>
                </a:highlight>
              </a:rPr>
              <a:t>센서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22A27D-2701-4550-B649-8521FAD25203}"/>
              </a:ext>
            </a:extLst>
          </p:cNvPr>
          <p:cNvSpPr txBox="1"/>
          <p:nvPr/>
        </p:nvSpPr>
        <p:spPr>
          <a:xfrm>
            <a:off x="4932040" y="3801921"/>
            <a:ext cx="4392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u="none" strike="noStrike" dirty="0">
                <a:solidFill>
                  <a:srgbClr val="FFFFFF"/>
                </a:solidFill>
                <a:effectLst/>
                <a:highlight>
                  <a:srgbClr val="FFFF00"/>
                </a:highlight>
                <a:latin typeface="YouTube Noto"/>
                <a:hlinkClick r:id="rId7"/>
              </a:rPr>
              <a:t>센서 동영상 </a:t>
            </a:r>
            <a:r>
              <a:rPr lang="en-US" altLang="ko-KR" b="0" i="0" u="none" strike="noStrike" dirty="0">
                <a:solidFill>
                  <a:srgbClr val="FFFFFF"/>
                </a:solidFill>
                <a:effectLst/>
                <a:highlight>
                  <a:srgbClr val="FFFF00"/>
                </a:highlight>
                <a:latin typeface="YouTube Noto"/>
                <a:hlinkClick r:id="rId7"/>
              </a:rPr>
              <a:t>: https://youtu.be/OS36IdgpEIo</a:t>
            </a:r>
            <a:endParaRPr lang="ko-KR" alt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17060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D9DBD623-2A4A-4786-9D84-74CA3D4EF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639410"/>
            <a:ext cx="4248424" cy="102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STMicro의 MP34DT05 MEMS 디지털 마이크 이미지">
            <a:extLst>
              <a:ext uri="{FF2B5EF4-FFF2-40B4-BE49-F238E27FC236}">
                <a16:creationId xmlns:a16="http://schemas.microsoft.com/office/drawing/2014/main" id="{D223E893-4F6B-487F-BE93-0EE481600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456" y="462722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F5DC672-64AA-4B3F-A27B-97CD52EA2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아두이노</a:t>
            </a:r>
            <a:r>
              <a:rPr lang="ko-KR" altLang="en-US" dirty="0"/>
              <a:t> 실습 보드 구성</a:t>
            </a:r>
            <a:r>
              <a:rPr lang="en-US" altLang="ko-KR" dirty="0"/>
              <a:t>(UNO, NANO)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70973A-BF8E-49A6-B79B-377285DB30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608663"/>
            <a:ext cx="8496944" cy="541942"/>
          </a:xfrm>
        </p:spPr>
        <p:txBody>
          <a:bodyPr>
            <a:normAutofit/>
          </a:bodyPr>
          <a:lstStyle/>
          <a:p>
            <a:pPr marL="361950" indent="-361950">
              <a:spcBef>
                <a:spcPts val="0"/>
              </a:spcBef>
              <a:buBlip>
                <a:blip r:embed="rId5"/>
              </a:buBlip>
            </a:pPr>
            <a:r>
              <a:rPr lang="en-US" altLang="ko-KR" sz="2000" b="1" dirty="0">
                <a:solidFill>
                  <a:srgbClr val="0000FF"/>
                </a:solidFill>
              </a:rPr>
              <a:t>Arduino Nano 33 BLE sense (5/5)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28B29D-836F-4A24-A6F0-E442D305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30" name="내용 개체 틀 2">
            <a:extLst>
              <a:ext uri="{FF2B5EF4-FFF2-40B4-BE49-F238E27FC236}">
                <a16:creationId xmlns:a16="http://schemas.microsoft.com/office/drawing/2014/main" id="{E0F98742-5963-4736-AAFE-1CA8DD565CD5}"/>
              </a:ext>
            </a:extLst>
          </p:cNvPr>
          <p:cNvSpPr txBox="1">
            <a:spLocks/>
          </p:cNvSpPr>
          <p:nvPr/>
        </p:nvSpPr>
        <p:spPr>
          <a:xfrm>
            <a:off x="-138213" y="962055"/>
            <a:ext cx="5993249" cy="21533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C00000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rgbClr val="C00000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1338" lvl="1" indent="-182563" eaLnBrk="0" fontAlgn="base" hangingPunct="0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디지털 마이크 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(MP34DT05)</a:t>
            </a:r>
            <a:r>
              <a:rPr lang="ko-KR" altLang="en-US" sz="1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800" b="1" dirty="0"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8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정전용량식 디지털 마이크</a:t>
            </a:r>
            <a:r>
              <a:rPr lang="en-US" altLang="ko-KR" sz="1800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800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음파에 의해 생성된 기압변화는 얇은 막</a:t>
            </a:r>
            <a:r>
              <a:rPr lang="en-US" altLang="ko-KR" sz="1800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(membrane)</a:t>
            </a:r>
            <a:r>
              <a:rPr lang="ko-KR" altLang="en-US" sz="1800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구부러지게 하여 정전용량 변화 </a:t>
            </a:r>
            <a:r>
              <a:rPr lang="en-US" altLang="ko-KR" sz="1800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800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전기신호 변화</a:t>
            </a:r>
            <a:r>
              <a:rPr lang="en-US" altLang="ko-KR" sz="1800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.</a:t>
            </a:r>
            <a:r>
              <a:rPr lang="ko-KR" altLang="en-US" sz="1800" dirty="0"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 </a:t>
            </a:r>
            <a:endParaRPr lang="en-US" altLang="ko-KR" sz="1800" dirty="0">
              <a:highlight>
                <a:srgbClr val="FF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7CCB2ED-B776-46A5-83B3-69FEF0CD8A97}"/>
              </a:ext>
            </a:extLst>
          </p:cNvPr>
          <p:cNvGrpSpPr/>
          <p:nvPr/>
        </p:nvGrpSpPr>
        <p:grpSpPr>
          <a:xfrm>
            <a:off x="5688886" y="15311"/>
            <a:ext cx="3455114" cy="2999924"/>
            <a:chOff x="5724128" y="548681"/>
            <a:chExt cx="3455114" cy="2999924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83F13E4-EB80-49BE-A472-8B8BA1539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24128" y="548681"/>
              <a:ext cx="3455114" cy="2999924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D871112F-C662-429D-97CD-50C06083EE62}"/>
                </a:ext>
              </a:extLst>
            </p:cNvPr>
            <p:cNvCxnSpPr>
              <a:cxnSpLocks/>
            </p:cNvCxnSpPr>
            <p:nvPr/>
          </p:nvCxnSpPr>
          <p:spPr>
            <a:xfrm>
              <a:off x="5962175" y="3441245"/>
              <a:ext cx="2808312" cy="0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833E4DD-4449-4ED6-A3E6-B29171283317}"/>
              </a:ext>
            </a:extLst>
          </p:cNvPr>
          <p:cNvSpPr txBox="1"/>
          <p:nvPr/>
        </p:nvSpPr>
        <p:spPr>
          <a:xfrm>
            <a:off x="6613522" y="6064671"/>
            <a:ext cx="2109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highlight>
                  <a:srgbClr val="FFFF00"/>
                </a:highlight>
              </a:rPr>
              <a:t>MP34DT05</a:t>
            </a:r>
            <a:r>
              <a:rPr lang="ko-KR" altLang="en-US" dirty="0">
                <a:highlight>
                  <a:srgbClr val="FFFF00"/>
                </a:highlight>
              </a:rPr>
              <a:t> </a:t>
            </a:r>
            <a:r>
              <a:rPr lang="en-US" altLang="ko-KR" dirty="0">
                <a:highlight>
                  <a:srgbClr val="FFFF00"/>
                </a:highlight>
              </a:rPr>
              <a:t>MEM</a:t>
            </a:r>
            <a:r>
              <a:rPr lang="ko-KR" altLang="en-US" dirty="0">
                <a:highlight>
                  <a:srgbClr val="FFFF00"/>
                </a:highlight>
              </a:rPr>
              <a:t>형</a:t>
            </a:r>
            <a:endParaRPr lang="en-US" altLang="ko-KR" dirty="0">
              <a:highlight>
                <a:srgbClr val="FFFF00"/>
              </a:highlight>
            </a:endParaRPr>
          </a:p>
          <a:p>
            <a:pPr algn="ctr"/>
            <a:r>
              <a:rPr lang="ko-KR" altLang="en-US" dirty="0">
                <a:highlight>
                  <a:srgbClr val="FFFF00"/>
                </a:highlight>
              </a:rPr>
              <a:t>디지털 마이크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2DBA575-2E3A-43D3-AF76-0C9A563A3B55}"/>
              </a:ext>
            </a:extLst>
          </p:cNvPr>
          <p:cNvGrpSpPr/>
          <p:nvPr/>
        </p:nvGrpSpPr>
        <p:grpSpPr>
          <a:xfrm>
            <a:off x="323528" y="4663925"/>
            <a:ext cx="5004048" cy="2153330"/>
            <a:chOff x="32804" y="3837264"/>
            <a:chExt cx="6227266" cy="2789815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5D65D2D-3095-4519-94AA-4FB82CDAF2F4}"/>
                </a:ext>
              </a:extLst>
            </p:cNvPr>
            <p:cNvGrpSpPr/>
            <p:nvPr/>
          </p:nvGrpSpPr>
          <p:grpSpPr>
            <a:xfrm>
              <a:off x="32804" y="3837264"/>
              <a:ext cx="6227266" cy="2789815"/>
              <a:chOff x="0" y="3368719"/>
              <a:chExt cx="6227266" cy="2789815"/>
            </a:xfrm>
          </p:grpSpPr>
          <p:pic>
            <p:nvPicPr>
              <p:cNvPr id="3074" name="Picture 2">
                <a:extLst>
                  <a:ext uri="{FF2B5EF4-FFF2-40B4-BE49-F238E27FC236}">
                    <a16:creationId xmlns:a16="http://schemas.microsoft.com/office/drawing/2014/main" id="{5FC764F0-F671-46E8-B4A1-0B4C25FD8B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3368719"/>
                <a:ext cx="6227266" cy="27898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1879A560-6B1B-41D1-81EB-7BB34624C7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3572" y="5936023"/>
                <a:ext cx="68960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6E24FB4F-FB3A-40A9-8256-3BB2B7710D18}"/>
                </a:ext>
              </a:extLst>
            </p:cNvPr>
            <p:cNvCxnSpPr>
              <a:cxnSpLocks/>
            </p:cNvCxnSpPr>
            <p:nvPr/>
          </p:nvCxnSpPr>
          <p:spPr>
            <a:xfrm>
              <a:off x="3648088" y="6569160"/>
              <a:ext cx="635880" cy="0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E8CB6ED-A68E-4E6D-82F3-7DC8D6CD6906}"/>
              </a:ext>
            </a:extLst>
          </p:cNvPr>
          <p:cNvSpPr txBox="1"/>
          <p:nvPr/>
        </p:nvSpPr>
        <p:spPr>
          <a:xfrm>
            <a:off x="209642" y="3783370"/>
            <a:ext cx="86108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hlinkClick r:id="rId8"/>
              </a:rPr>
              <a:t>https://www.edn.com/basic-principles-of-mems-microphones/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hlinkClick r:id="rId9"/>
              </a:rPr>
              <a:t>https://m.blog.naver.com/PostView.nhn?blogId=iotsensor&amp;logNo=220298834617&amp;proxyReferer=https:%2F%2Fwww.google.com%2F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765724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2">
      <a:majorFont>
        <a:latin typeface="Calibri"/>
        <a:ea typeface="맑은 고딕"/>
        <a:cs typeface=""/>
      </a:majorFont>
      <a:minorFont>
        <a:latin typeface="Calibri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44A6E"/>
        </a:solidFill>
        <a:ln w="9525">
          <a:noFill/>
          <a:miter lim="800000"/>
          <a:headEnd/>
          <a:tailEnd/>
        </a:ln>
        <a:effectLst/>
      </a:spPr>
      <a:bodyPr wrap="none" rtlCol="0" anchor="ctr"/>
      <a:lstStyle>
        <a:defPPr algn="ctr">
          <a:defRPr sz="1000" b="1">
            <a:solidFill>
              <a:schemeClr val="bg1"/>
            </a:solidFill>
          </a:defRPr>
        </a:defPPr>
      </a:lstStyle>
    </a:spDef>
    <a:lnDef>
      <a:spPr>
        <a:ln w="50800">
          <a:solidFill>
            <a:schemeClr val="bg1">
              <a:lumMod val="75000"/>
            </a:schemeClr>
          </a:solidFill>
          <a:headEnd type="stealth"/>
          <a:tailEnd type="stealt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27440</TotalTime>
  <Words>4122</Words>
  <Application>Microsoft Office PowerPoint</Application>
  <PresentationFormat>화면 슬라이드 쇼(4:3)</PresentationFormat>
  <Paragraphs>569</Paragraphs>
  <Slides>47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60" baseType="lpstr">
      <vt:lpstr>HY헤드라인M</vt:lpstr>
      <vt:lpstr>YouTube Noto</vt:lpstr>
      <vt:lpstr>NanumGothic</vt:lpstr>
      <vt:lpstr>나눔고딕 ExtraBold</vt:lpstr>
      <vt:lpstr>나눔바른고딕</vt:lpstr>
      <vt:lpstr>나눔스퀘어 ExtraBold</vt:lpstr>
      <vt:lpstr>맑은 고딕</vt:lpstr>
      <vt:lpstr>Arial</vt:lpstr>
      <vt:lpstr>Calibri</vt:lpstr>
      <vt:lpstr>Cambria Math</vt:lpstr>
      <vt:lpstr>Courier New</vt:lpstr>
      <vt:lpstr>Wingdings</vt:lpstr>
      <vt:lpstr>1_Office 테마</vt:lpstr>
      <vt:lpstr>PowerPoint 프레젠테이션</vt:lpstr>
      <vt:lpstr>목차</vt:lpstr>
      <vt:lpstr>PowerPoint 프레젠테이션</vt:lpstr>
      <vt:lpstr>아두이노 실습 보드 구성(UNO, NANO)</vt:lpstr>
      <vt:lpstr>아두이노 실습 보드 구성(UNO, NANO)</vt:lpstr>
      <vt:lpstr>아두이노 실습 보드 구성(UNO, NANO)</vt:lpstr>
      <vt:lpstr>아두이노 실습 보드 구성(UNO, NANO)</vt:lpstr>
      <vt:lpstr>아두이노 실습 보드 구성(UNO, NANO)</vt:lpstr>
      <vt:lpstr>아두이노 실습 보드 구성(UNO, NANO)</vt:lpstr>
      <vt:lpstr>Arduino nano 33 BLE 보드 소개  </vt:lpstr>
      <vt:lpstr>Where are we now? </vt:lpstr>
      <vt:lpstr>PowerPoint 프레젠테이션</vt:lpstr>
      <vt:lpstr>색상 분류 학습</vt:lpstr>
      <vt:lpstr>색상 분류 학습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사물인터넷과 머신러닝</vt:lpstr>
      <vt:lpstr>색상 분류 학습</vt:lpstr>
      <vt:lpstr>색상 분류 학습</vt:lpstr>
      <vt:lpstr>색상 분류 학습</vt:lpstr>
      <vt:lpstr>색상 분류 학습</vt:lpstr>
      <vt:lpstr>색상 분류 학습</vt:lpstr>
      <vt:lpstr>색상 분류 학습</vt:lpstr>
      <vt:lpstr>색상 분류 학습</vt:lpstr>
      <vt:lpstr>색상 분류 학습</vt:lpstr>
      <vt:lpstr>색상 분류 학습</vt:lpstr>
      <vt:lpstr>색상 분류 학습</vt:lpstr>
      <vt:lpstr>색상 분류 학습</vt:lpstr>
      <vt:lpstr>색상 분류 학습</vt:lpstr>
      <vt:lpstr>색상 분류 학습</vt:lpstr>
      <vt:lpstr>색상 분류 학습</vt:lpstr>
      <vt:lpstr>색상 분류 학습</vt:lpstr>
      <vt:lpstr>색상 분류 학습</vt:lpstr>
      <vt:lpstr>PowerPoint 프레젠테이션</vt:lpstr>
      <vt:lpstr>간단한 음성 인식 모델</vt:lpstr>
      <vt:lpstr>간단한 음성 인식 모델</vt:lpstr>
      <vt:lpstr>사물인터넷과 머신러닝</vt:lpstr>
      <vt:lpstr>사물인터넷과 머신러닝</vt:lpstr>
      <vt:lpstr>사물인터넷과 머신러닝</vt:lpstr>
      <vt:lpstr>사물인터넷과 머신러닝</vt:lpstr>
      <vt:lpstr>사물인터넷과 머신러닝</vt:lpstr>
      <vt:lpstr>사물인터넷과 머신러닝</vt:lpstr>
      <vt:lpstr>사물인터넷과 머신러닝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ho1</dc:creator>
  <cp:lastModifiedBy>교육용_비밀번호_1234</cp:lastModifiedBy>
  <cp:revision>3210</cp:revision>
  <cp:lastPrinted>2019-04-25T23:46:21Z</cp:lastPrinted>
  <dcterms:created xsi:type="dcterms:W3CDTF">2011-06-16T02:40:40Z</dcterms:created>
  <dcterms:modified xsi:type="dcterms:W3CDTF">2020-08-25T00:05:58Z</dcterms:modified>
</cp:coreProperties>
</file>